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71" r:id="rId2"/>
    <p:sldId id="363" r:id="rId3"/>
    <p:sldId id="367" r:id="rId4"/>
    <p:sldId id="366" r:id="rId5"/>
    <p:sldId id="364" r:id="rId6"/>
    <p:sldId id="374" r:id="rId7"/>
    <p:sldId id="375" r:id="rId8"/>
  </p:sldIdLst>
  <p:sldSz cx="9144000" cy="5715000" type="screen16x1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936A"/>
    <a:srgbClr val="FF66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7" autoAdjust="0"/>
    <p:restoredTop sz="86386" autoAdjust="0"/>
  </p:normalViewPr>
  <p:slideViewPr>
    <p:cSldViewPr>
      <p:cViewPr varScale="1">
        <p:scale>
          <a:sx n="118" d="100"/>
          <a:sy n="118" d="100"/>
        </p:scale>
        <p:origin x="1002" y="10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5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450B1A-E7D9-4C4F-91EF-DD47515A6809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55E3D00-86A3-490F-A433-38EEF3F0C239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dirty="0">
              <a:solidFill>
                <a:schemeClr val="tx1"/>
              </a:solidFill>
            </a:rPr>
            <a:t>Проведение мероприятий, направленных на определение вида деятельности, оценка мотивации к предпринимательской деятельности, оказание консультативной помощи по вопросам разработки бизнес-концепции с привлечением заинтересованных ведомств (оценка эффективности и рисков деятельности) </a:t>
          </a:r>
        </a:p>
      </dgm:t>
    </dgm:pt>
    <dgm:pt modelId="{D49A6BBE-BD6B-4243-849B-88B4596690F2}" type="parTrans" cxnId="{D7515AD2-8E28-4FC3-ACF5-ED49D841AD81}">
      <dgm:prSet/>
      <dgm:spPr/>
      <dgm:t>
        <a:bodyPr/>
        <a:lstStyle/>
        <a:p>
          <a:endParaRPr lang="ru-RU"/>
        </a:p>
      </dgm:t>
    </dgm:pt>
    <dgm:pt modelId="{7424053A-0230-4B5E-BADD-8C02F0858669}" type="sibTrans" cxnId="{D7515AD2-8E28-4FC3-ACF5-ED49D841AD81}">
      <dgm:prSet/>
      <dgm:spPr/>
      <dgm:t>
        <a:bodyPr/>
        <a:lstStyle/>
        <a:p>
          <a:endParaRPr lang="ru-RU"/>
        </a:p>
      </dgm:t>
    </dgm:pt>
    <dgm:pt modelId="{1B350CF7-E5A5-478E-B774-FE005DED63EE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dirty="0">
              <a:solidFill>
                <a:schemeClr val="tx1"/>
              </a:solidFill>
            </a:rPr>
            <a:t>Разработка и согласование программы социальной адаптации согласно выбранному направлению деятельности, представление документов в межведомственную комиссию, утверждение программы социальной адаптации комиссией </a:t>
          </a:r>
        </a:p>
      </dgm:t>
    </dgm:pt>
    <dgm:pt modelId="{06D21AE9-CF85-4AB4-BF1E-ECDED6B960B3}" type="parTrans" cxnId="{06EB8F0D-C699-42A9-889A-1E5958668C7C}">
      <dgm:prSet/>
      <dgm:spPr/>
      <dgm:t>
        <a:bodyPr/>
        <a:lstStyle/>
        <a:p>
          <a:endParaRPr lang="ru-RU"/>
        </a:p>
      </dgm:t>
    </dgm:pt>
    <dgm:pt modelId="{A16BE0E0-204B-4D64-8E7E-F2EA2AD298D7}" type="sibTrans" cxnId="{06EB8F0D-C699-42A9-889A-1E5958668C7C}">
      <dgm:prSet/>
      <dgm:spPr/>
      <dgm:t>
        <a:bodyPr/>
        <a:lstStyle/>
        <a:p>
          <a:endParaRPr lang="ru-RU"/>
        </a:p>
      </dgm:t>
    </dgm:pt>
    <dgm:pt modelId="{27E0FEC0-BE8F-4F52-B2E9-97986E5B6FD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dirty="0">
              <a:solidFill>
                <a:schemeClr val="tx1"/>
              </a:solidFill>
            </a:rPr>
            <a:t>Заключение социального контракта и реализация мероприятий, указанных в программе социальной адаптации, ежемесячный отчет о деятельности ИП (основные средства и оборотный капитал, который может включать расходы на закупку материалов, оплату аренды помещения, коммунальных услуг, ветеринарных услуг и т.п.)</a:t>
          </a:r>
        </a:p>
      </dgm:t>
    </dgm:pt>
    <dgm:pt modelId="{F8BD8996-DD4B-418B-996C-CD9BE3F333A5}" type="parTrans" cxnId="{A51606FE-C895-4F90-AB65-2EF8D0E85E42}">
      <dgm:prSet/>
      <dgm:spPr/>
      <dgm:t>
        <a:bodyPr/>
        <a:lstStyle/>
        <a:p>
          <a:endParaRPr lang="ru-RU"/>
        </a:p>
      </dgm:t>
    </dgm:pt>
    <dgm:pt modelId="{E5311D50-6197-400D-B118-68E6446DB94F}" type="sibTrans" cxnId="{A51606FE-C895-4F90-AB65-2EF8D0E85E42}">
      <dgm:prSet/>
      <dgm:spPr/>
      <dgm:t>
        <a:bodyPr/>
        <a:lstStyle/>
        <a:p>
          <a:endParaRPr lang="ru-RU"/>
        </a:p>
      </dgm:t>
    </dgm:pt>
    <dgm:pt modelId="{64080565-8A3F-4CE5-AAC8-B978FBD194E1}">
      <dgm:prSet phldrT="[Текст]"/>
      <dgm:spPr/>
      <dgm:t>
        <a:bodyPr/>
        <a:lstStyle/>
        <a:p>
          <a:endParaRPr lang="ru-RU" dirty="0"/>
        </a:p>
      </dgm:t>
    </dgm:pt>
    <dgm:pt modelId="{814781E0-E993-494B-834C-F31CD99553DC}" type="parTrans" cxnId="{8A064BC8-E39C-4862-BE1D-451705AD826C}">
      <dgm:prSet/>
      <dgm:spPr/>
      <dgm:t>
        <a:bodyPr/>
        <a:lstStyle/>
        <a:p>
          <a:endParaRPr lang="ru-RU"/>
        </a:p>
      </dgm:t>
    </dgm:pt>
    <dgm:pt modelId="{B308A06E-C975-46A5-B814-FD095EE010E8}" type="sibTrans" cxnId="{8A064BC8-E39C-4862-BE1D-451705AD826C}">
      <dgm:prSet/>
      <dgm:spPr/>
      <dgm:t>
        <a:bodyPr/>
        <a:lstStyle/>
        <a:p>
          <a:endParaRPr lang="ru-RU"/>
        </a:p>
      </dgm:t>
    </dgm:pt>
    <dgm:pt modelId="{6D79CD71-54F4-4374-A75D-5494FC1DACE7}">
      <dgm:prSet phldrT="[Текст]" custT="1"/>
      <dgm:spPr/>
      <dgm:t>
        <a:bodyPr/>
        <a:lstStyle/>
        <a:p>
          <a:r>
            <a:rPr lang="ru-RU" sz="1200" dirty="0">
              <a:solidFill>
                <a:schemeClr val="tx1"/>
              </a:solidFill>
            </a:rPr>
            <a:t>Контроль за исполнением условий социального контракта, сопровождение и мониторинг его эффективности в течение 3 лет</a:t>
          </a:r>
        </a:p>
      </dgm:t>
    </dgm:pt>
    <dgm:pt modelId="{A56451A0-6AFD-48B5-8309-06A41F0FC82F}" type="parTrans" cxnId="{CE492C02-AFED-42E0-A7BB-489F3FA05366}">
      <dgm:prSet/>
      <dgm:spPr/>
      <dgm:t>
        <a:bodyPr/>
        <a:lstStyle/>
        <a:p>
          <a:endParaRPr lang="ru-RU"/>
        </a:p>
      </dgm:t>
    </dgm:pt>
    <dgm:pt modelId="{0B3DBF64-4469-4866-86DF-BC7EFF3D29B2}" type="sibTrans" cxnId="{CE492C02-AFED-42E0-A7BB-489F3FA05366}">
      <dgm:prSet/>
      <dgm:spPr/>
      <dgm:t>
        <a:bodyPr/>
        <a:lstStyle/>
        <a:p>
          <a:endParaRPr lang="ru-RU"/>
        </a:p>
      </dgm:t>
    </dgm:pt>
    <dgm:pt modelId="{50F0DC12-5639-4ABE-9678-AFCDE530367A}">
      <dgm:prSet phldrT="[Текст]"/>
      <dgm:spPr/>
      <dgm:t>
        <a:bodyPr/>
        <a:lstStyle/>
        <a:p>
          <a:endParaRPr lang="ru-RU" dirty="0"/>
        </a:p>
      </dgm:t>
    </dgm:pt>
    <dgm:pt modelId="{C3D9D850-4855-46B0-892D-32859EDDC3F4}" type="parTrans" cxnId="{1FF6295E-1657-467B-BDFD-48367C180D8D}">
      <dgm:prSet/>
      <dgm:spPr/>
      <dgm:t>
        <a:bodyPr/>
        <a:lstStyle/>
        <a:p>
          <a:endParaRPr lang="ru-RU"/>
        </a:p>
      </dgm:t>
    </dgm:pt>
    <dgm:pt modelId="{8AC86EA5-ECAB-4674-AFCC-DEF51623D7BB}" type="sibTrans" cxnId="{1FF6295E-1657-467B-BDFD-48367C180D8D}">
      <dgm:prSet/>
      <dgm:spPr/>
      <dgm:t>
        <a:bodyPr/>
        <a:lstStyle/>
        <a:p>
          <a:endParaRPr lang="ru-RU"/>
        </a:p>
      </dgm:t>
    </dgm:pt>
    <dgm:pt modelId="{4DFB0527-137B-492B-B234-7403FC9C92D4}">
      <dgm:prSet phldrT="[Текст]"/>
      <dgm:spPr/>
      <dgm:t>
        <a:bodyPr/>
        <a:lstStyle/>
        <a:p>
          <a:endParaRPr lang="ru-RU" dirty="0"/>
        </a:p>
      </dgm:t>
    </dgm:pt>
    <dgm:pt modelId="{EC8E5CF6-B535-413A-897F-841926799CA7}" type="parTrans" cxnId="{C2621E41-6E7F-484C-AA5E-EAF6B1D4DD52}">
      <dgm:prSet/>
      <dgm:spPr/>
      <dgm:t>
        <a:bodyPr/>
        <a:lstStyle/>
        <a:p>
          <a:endParaRPr lang="ru-RU"/>
        </a:p>
      </dgm:t>
    </dgm:pt>
    <dgm:pt modelId="{F353F667-18BF-4EF3-992E-4DA6C6AC16F8}" type="sibTrans" cxnId="{C2621E41-6E7F-484C-AA5E-EAF6B1D4DD52}">
      <dgm:prSet/>
      <dgm:spPr/>
      <dgm:t>
        <a:bodyPr/>
        <a:lstStyle/>
        <a:p>
          <a:endParaRPr lang="ru-RU"/>
        </a:p>
      </dgm:t>
    </dgm:pt>
    <dgm:pt modelId="{D2CFE986-4747-4286-9048-5264EEA43D8C}">
      <dgm:prSet phldrT="[Текст]" custT="1"/>
      <dgm:spPr/>
      <dgm:t>
        <a:bodyPr/>
        <a:lstStyle/>
        <a:p>
          <a:r>
            <a:rPr lang="ru-RU" sz="1200" dirty="0">
              <a:solidFill>
                <a:schemeClr val="tx1"/>
              </a:solidFill>
            </a:rPr>
            <a:t>Подача заявления в УМФЦ или учреждение социальной защиты населения по месту жительства для получения государственной социальной помощи на основании социального контракта на осуществление предпринимательской деятельности </a:t>
          </a:r>
        </a:p>
      </dgm:t>
    </dgm:pt>
    <dgm:pt modelId="{D04A3B75-D3C5-4773-8AA0-C29B6E69CB26}" type="parTrans" cxnId="{7C202D24-740E-4A87-B170-C3D65889F5D8}">
      <dgm:prSet/>
      <dgm:spPr/>
      <dgm:t>
        <a:bodyPr/>
        <a:lstStyle/>
        <a:p>
          <a:endParaRPr lang="ru-RU"/>
        </a:p>
      </dgm:t>
    </dgm:pt>
    <dgm:pt modelId="{2D55E694-221D-4069-BF04-08180C8928A4}" type="sibTrans" cxnId="{7C202D24-740E-4A87-B170-C3D65889F5D8}">
      <dgm:prSet/>
      <dgm:spPr/>
      <dgm:t>
        <a:bodyPr/>
        <a:lstStyle/>
        <a:p>
          <a:endParaRPr lang="ru-RU"/>
        </a:p>
      </dgm:t>
    </dgm:pt>
    <dgm:pt modelId="{E27A0FE7-81DA-40E0-91B2-92C77AE76BDB}" type="pres">
      <dgm:prSet presAssocID="{73450B1A-E7D9-4C4F-91EF-DD47515A6809}" presName="outerComposite" presStyleCnt="0">
        <dgm:presLayoutVars>
          <dgm:chMax val="5"/>
          <dgm:dir/>
          <dgm:resizeHandles val="exact"/>
        </dgm:presLayoutVars>
      </dgm:prSet>
      <dgm:spPr/>
    </dgm:pt>
    <dgm:pt modelId="{00043618-0987-41FB-BFD4-A3C381E1B13B}" type="pres">
      <dgm:prSet presAssocID="{73450B1A-E7D9-4C4F-91EF-DD47515A6809}" presName="dummyMaxCanvas" presStyleCnt="0">
        <dgm:presLayoutVars/>
      </dgm:prSet>
      <dgm:spPr/>
    </dgm:pt>
    <dgm:pt modelId="{B247B6FF-49F0-4D58-93DB-6D49B35F5A4C}" type="pres">
      <dgm:prSet presAssocID="{73450B1A-E7D9-4C4F-91EF-DD47515A6809}" presName="FiveNodes_1" presStyleLbl="node1" presStyleIdx="0" presStyleCnt="5">
        <dgm:presLayoutVars>
          <dgm:bulletEnabled val="1"/>
        </dgm:presLayoutVars>
      </dgm:prSet>
      <dgm:spPr/>
    </dgm:pt>
    <dgm:pt modelId="{6F16B7C9-E315-462B-A77E-A67C8824EAAB}" type="pres">
      <dgm:prSet presAssocID="{73450B1A-E7D9-4C4F-91EF-DD47515A6809}" presName="FiveNodes_2" presStyleLbl="node1" presStyleIdx="1" presStyleCnt="5">
        <dgm:presLayoutVars>
          <dgm:bulletEnabled val="1"/>
        </dgm:presLayoutVars>
      </dgm:prSet>
      <dgm:spPr/>
    </dgm:pt>
    <dgm:pt modelId="{41D4B224-EE6B-496B-AD64-AEFD67BAEA1C}" type="pres">
      <dgm:prSet presAssocID="{73450B1A-E7D9-4C4F-91EF-DD47515A6809}" presName="FiveNodes_3" presStyleLbl="node1" presStyleIdx="2" presStyleCnt="5">
        <dgm:presLayoutVars>
          <dgm:bulletEnabled val="1"/>
        </dgm:presLayoutVars>
      </dgm:prSet>
      <dgm:spPr/>
    </dgm:pt>
    <dgm:pt modelId="{CD7E495F-3357-4962-8A02-F5FDD0C9DACA}" type="pres">
      <dgm:prSet presAssocID="{73450B1A-E7D9-4C4F-91EF-DD47515A6809}" presName="FiveNodes_4" presStyleLbl="node1" presStyleIdx="3" presStyleCnt="5" custLinFactNeighborX="-421" custLinFactNeighborY="5016">
        <dgm:presLayoutVars>
          <dgm:bulletEnabled val="1"/>
        </dgm:presLayoutVars>
      </dgm:prSet>
      <dgm:spPr/>
    </dgm:pt>
    <dgm:pt modelId="{601B3003-FE67-42CE-A58A-C3AE8E40E67B}" type="pres">
      <dgm:prSet presAssocID="{73450B1A-E7D9-4C4F-91EF-DD47515A6809}" presName="FiveNodes_5" presStyleLbl="node1" presStyleIdx="4" presStyleCnt="5">
        <dgm:presLayoutVars>
          <dgm:bulletEnabled val="1"/>
        </dgm:presLayoutVars>
      </dgm:prSet>
      <dgm:spPr/>
    </dgm:pt>
    <dgm:pt modelId="{7DDC362E-3155-41BA-8830-BD8E56923FBD}" type="pres">
      <dgm:prSet presAssocID="{73450B1A-E7D9-4C4F-91EF-DD47515A6809}" presName="FiveConn_1-2" presStyleLbl="fgAccFollowNode1" presStyleIdx="0" presStyleCnt="4">
        <dgm:presLayoutVars>
          <dgm:bulletEnabled val="1"/>
        </dgm:presLayoutVars>
      </dgm:prSet>
      <dgm:spPr/>
    </dgm:pt>
    <dgm:pt modelId="{4EB158F1-E515-492D-AC3D-BC09CF3960BD}" type="pres">
      <dgm:prSet presAssocID="{73450B1A-E7D9-4C4F-91EF-DD47515A6809}" presName="FiveConn_2-3" presStyleLbl="fgAccFollowNode1" presStyleIdx="1" presStyleCnt="4">
        <dgm:presLayoutVars>
          <dgm:bulletEnabled val="1"/>
        </dgm:presLayoutVars>
      </dgm:prSet>
      <dgm:spPr/>
    </dgm:pt>
    <dgm:pt modelId="{6003E815-13FA-4554-A544-15D4E7BAC4E2}" type="pres">
      <dgm:prSet presAssocID="{73450B1A-E7D9-4C4F-91EF-DD47515A6809}" presName="FiveConn_3-4" presStyleLbl="fgAccFollowNode1" presStyleIdx="2" presStyleCnt="4">
        <dgm:presLayoutVars>
          <dgm:bulletEnabled val="1"/>
        </dgm:presLayoutVars>
      </dgm:prSet>
      <dgm:spPr/>
    </dgm:pt>
    <dgm:pt modelId="{F1F5F62C-0448-48F1-B43B-49E91FED78A6}" type="pres">
      <dgm:prSet presAssocID="{73450B1A-E7D9-4C4F-91EF-DD47515A6809}" presName="FiveConn_4-5" presStyleLbl="fgAccFollowNode1" presStyleIdx="3" presStyleCnt="4">
        <dgm:presLayoutVars>
          <dgm:bulletEnabled val="1"/>
        </dgm:presLayoutVars>
      </dgm:prSet>
      <dgm:spPr/>
    </dgm:pt>
    <dgm:pt modelId="{675FDAEF-72C8-41C9-8AD1-C50342CE08A3}" type="pres">
      <dgm:prSet presAssocID="{73450B1A-E7D9-4C4F-91EF-DD47515A6809}" presName="FiveNodes_1_text" presStyleLbl="node1" presStyleIdx="4" presStyleCnt="5">
        <dgm:presLayoutVars>
          <dgm:bulletEnabled val="1"/>
        </dgm:presLayoutVars>
      </dgm:prSet>
      <dgm:spPr/>
    </dgm:pt>
    <dgm:pt modelId="{61A1E6DF-A84C-41CE-B23A-394D045580EB}" type="pres">
      <dgm:prSet presAssocID="{73450B1A-E7D9-4C4F-91EF-DD47515A6809}" presName="FiveNodes_2_text" presStyleLbl="node1" presStyleIdx="4" presStyleCnt="5">
        <dgm:presLayoutVars>
          <dgm:bulletEnabled val="1"/>
        </dgm:presLayoutVars>
      </dgm:prSet>
      <dgm:spPr/>
    </dgm:pt>
    <dgm:pt modelId="{234D1278-D62C-47F1-808E-021132F4BE67}" type="pres">
      <dgm:prSet presAssocID="{73450B1A-E7D9-4C4F-91EF-DD47515A6809}" presName="FiveNodes_3_text" presStyleLbl="node1" presStyleIdx="4" presStyleCnt="5">
        <dgm:presLayoutVars>
          <dgm:bulletEnabled val="1"/>
        </dgm:presLayoutVars>
      </dgm:prSet>
      <dgm:spPr/>
    </dgm:pt>
    <dgm:pt modelId="{2627ACB0-8294-47B5-8AB4-995FF419283A}" type="pres">
      <dgm:prSet presAssocID="{73450B1A-E7D9-4C4F-91EF-DD47515A6809}" presName="FiveNodes_4_text" presStyleLbl="node1" presStyleIdx="4" presStyleCnt="5">
        <dgm:presLayoutVars>
          <dgm:bulletEnabled val="1"/>
        </dgm:presLayoutVars>
      </dgm:prSet>
      <dgm:spPr/>
    </dgm:pt>
    <dgm:pt modelId="{9C2EA594-CF9C-45B9-93E3-2CCE0AE7566C}" type="pres">
      <dgm:prSet presAssocID="{73450B1A-E7D9-4C4F-91EF-DD47515A6809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CE492C02-AFED-42E0-A7BB-489F3FA05366}" srcId="{73450B1A-E7D9-4C4F-91EF-DD47515A6809}" destId="{6D79CD71-54F4-4374-A75D-5494FC1DACE7}" srcOrd="4" destOrd="0" parTransId="{A56451A0-6AFD-48B5-8309-06A41F0FC82F}" sibTransId="{0B3DBF64-4469-4866-86DF-BC7EFF3D29B2}"/>
    <dgm:cxn modelId="{06EB8F0D-C699-42A9-889A-1E5958668C7C}" srcId="{73450B1A-E7D9-4C4F-91EF-DD47515A6809}" destId="{1B350CF7-E5A5-478E-B774-FE005DED63EE}" srcOrd="2" destOrd="0" parTransId="{06D21AE9-CF85-4AB4-BF1E-ECDED6B960B3}" sibTransId="{A16BE0E0-204B-4D64-8E7E-F2EA2AD298D7}"/>
    <dgm:cxn modelId="{7288C315-9397-42E2-9FB1-E5D8C04BC908}" type="presOf" srcId="{A16BE0E0-204B-4D64-8E7E-F2EA2AD298D7}" destId="{6003E815-13FA-4554-A544-15D4E7BAC4E2}" srcOrd="0" destOrd="0" presId="urn:microsoft.com/office/officeart/2005/8/layout/vProcess5"/>
    <dgm:cxn modelId="{264DDA1F-5DE2-49EC-A806-2B6FF93068B8}" type="presOf" srcId="{D2CFE986-4747-4286-9048-5264EEA43D8C}" destId="{B247B6FF-49F0-4D58-93DB-6D49B35F5A4C}" srcOrd="0" destOrd="0" presId="urn:microsoft.com/office/officeart/2005/8/layout/vProcess5"/>
    <dgm:cxn modelId="{7C202D24-740E-4A87-B170-C3D65889F5D8}" srcId="{73450B1A-E7D9-4C4F-91EF-DD47515A6809}" destId="{D2CFE986-4747-4286-9048-5264EEA43D8C}" srcOrd="0" destOrd="0" parTransId="{D04A3B75-D3C5-4773-8AA0-C29B6E69CB26}" sibTransId="{2D55E694-221D-4069-BF04-08180C8928A4}"/>
    <dgm:cxn modelId="{E5BE032E-2607-4C34-AFCE-AC6965DB4197}" type="presOf" srcId="{27E0FEC0-BE8F-4F52-B2E9-97986E5B6FDD}" destId="{CD7E495F-3357-4962-8A02-F5FDD0C9DACA}" srcOrd="0" destOrd="0" presId="urn:microsoft.com/office/officeart/2005/8/layout/vProcess5"/>
    <dgm:cxn modelId="{4D3E7B2F-280F-43C1-A06D-1B49F0D4BD13}" type="presOf" srcId="{E5311D50-6197-400D-B118-68E6446DB94F}" destId="{F1F5F62C-0448-48F1-B43B-49E91FED78A6}" srcOrd="0" destOrd="0" presId="urn:microsoft.com/office/officeart/2005/8/layout/vProcess5"/>
    <dgm:cxn modelId="{7B839830-60A4-4295-A383-9E07515A5407}" type="presOf" srcId="{D2CFE986-4747-4286-9048-5264EEA43D8C}" destId="{675FDAEF-72C8-41C9-8AD1-C50342CE08A3}" srcOrd="1" destOrd="0" presId="urn:microsoft.com/office/officeart/2005/8/layout/vProcess5"/>
    <dgm:cxn modelId="{49A4035B-CF3C-4462-9FDC-CDFC52C6C74E}" type="presOf" srcId="{1B350CF7-E5A5-478E-B774-FE005DED63EE}" destId="{234D1278-D62C-47F1-808E-021132F4BE67}" srcOrd="1" destOrd="0" presId="urn:microsoft.com/office/officeart/2005/8/layout/vProcess5"/>
    <dgm:cxn modelId="{1FF6295E-1657-467B-BDFD-48367C180D8D}" srcId="{73450B1A-E7D9-4C4F-91EF-DD47515A6809}" destId="{50F0DC12-5639-4ABE-9678-AFCDE530367A}" srcOrd="6" destOrd="0" parTransId="{C3D9D850-4855-46B0-892D-32859EDDC3F4}" sibTransId="{8AC86EA5-ECAB-4674-AFCC-DEF51623D7BB}"/>
    <dgm:cxn modelId="{C2621E41-6E7F-484C-AA5E-EAF6B1D4DD52}" srcId="{73450B1A-E7D9-4C4F-91EF-DD47515A6809}" destId="{4DFB0527-137B-492B-B234-7403FC9C92D4}" srcOrd="5" destOrd="0" parTransId="{EC8E5CF6-B535-413A-897F-841926799CA7}" sibTransId="{F353F667-18BF-4EF3-992E-4DA6C6AC16F8}"/>
    <dgm:cxn modelId="{07AC3C67-7EDD-4E10-B91F-617D5FA8F64E}" type="presOf" srcId="{73450B1A-E7D9-4C4F-91EF-DD47515A6809}" destId="{E27A0FE7-81DA-40E0-91B2-92C77AE76BDB}" srcOrd="0" destOrd="0" presId="urn:microsoft.com/office/officeart/2005/8/layout/vProcess5"/>
    <dgm:cxn modelId="{C755F576-03F6-45F7-A99C-AB378FDEF709}" type="presOf" srcId="{355E3D00-86A3-490F-A433-38EEF3F0C239}" destId="{61A1E6DF-A84C-41CE-B23A-394D045580EB}" srcOrd="1" destOrd="0" presId="urn:microsoft.com/office/officeart/2005/8/layout/vProcess5"/>
    <dgm:cxn modelId="{9DFEB493-3988-419C-91DF-8578CACA2B79}" type="presOf" srcId="{1B350CF7-E5A5-478E-B774-FE005DED63EE}" destId="{41D4B224-EE6B-496B-AD64-AEFD67BAEA1C}" srcOrd="0" destOrd="0" presId="urn:microsoft.com/office/officeart/2005/8/layout/vProcess5"/>
    <dgm:cxn modelId="{14A64294-C556-491A-B56F-53C6B33FB9F2}" type="presOf" srcId="{27E0FEC0-BE8F-4F52-B2E9-97986E5B6FDD}" destId="{2627ACB0-8294-47B5-8AB4-995FF419283A}" srcOrd="1" destOrd="0" presId="urn:microsoft.com/office/officeart/2005/8/layout/vProcess5"/>
    <dgm:cxn modelId="{DB48FDA6-9A62-47F2-BAD6-D7556328CBE5}" type="presOf" srcId="{2D55E694-221D-4069-BF04-08180C8928A4}" destId="{7DDC362E-3155-41BA-8830-BD8E56923FBD}" srcOrd="0" destOrd="0" presId="urn:microsoft.com/office/officeart/2005/8/layout/vProcess5"/>
    <dgm:cxn modelId="{F90D2FB3-61E0-437C-ACA4-6F3B52FD81A3}" type="presOf" srcId="{6D79CD71-54F4-4374-A75D-5494FC1DACE7}" destId="{601B3003-FE67-42CE-A58A-C3AE8E40E67B}" srcOrd="0" destOrd="0" presId="urn:microsoft.com/office/officeart/2005/8/layout/vProcess5"/>
    <dgm:cxn modelId="{42422CBB-3BE5-4132-8671-080884D8742D}" type="presOf" srcId="{7424053A-0230-4B5E-BADD-8C02F0858669}" destId="{4EB158F1-E515-492D-AC3D-BC09CF3960BD}" srcOrd="0" destOrd="0" presId="urn:microsoft.com/office/officeart/2005/8/layout/vProcess5"/>
    <dgm:cxn modelId="{8A064BC8-E39C-4862-BE1D-451705AD826C}" srcId="{73450B1A-E7D9-4C4F-91EF-DD47515A6809}" destId="{64080565-8A3F-4CE5-AAC8-B978FBD194E1}" srcOrd="7" destOrd="0" parTransId="{814781E0-E993-494B-834C-F31CD99553DC}" sibTransId="{B308A06E-C975-46A5-B814-FD095EE010E8}"/>
    <dgm:cxn modelId="{D7515AD2-8E28-4FC3-ACF5-ED49D841AD81}" srcId="{73450B1A-E7D9-4C4F-91EF-DD47515A6809}" destId="{355E3D00-86A3-490F-A433-38EEF3F0C239}" srcOrd="1" destOrd="0" parTransId="{D49A6BBE-BD6B-4243-849B-88B4596690F2}" sibTransId="{7424053A-0230-4B5E-BADD-8C02F0858669}"/>
    <dgm:cxn modelId="{D0E500DD-8C32-4D16-92E5-599D40B48AC3}" type="presOf" srcId="{355E3D00-86A3-490F-A433-38EEF3F0C239}" destId="{6F16B7C9-E315-462B-A77E-A67C8824EAAB}" srcOrd="0" destOrd="0" presId="urn:microsoft.com/office/officeart/2005/8/layout/vProcess5"/>
    <dgm:cxn modelId="{72EE9DED-C4D5-49AF-B957-A32C8397B7D8}" type="presOf" srcId="{6D79CD71-54F4-4374-A75D-5494FC1DACE7}" destId="{9C2EA594-CF9C-45B9-93E3-2CCE0AE7566C}" srcOrd="1" destOrd="0" presId="urn:microsoft.com/office/officeart/2005/8/layout/vProcess5"/>
    <dgm:cxn modelId="{A51606FE-C895-4F90-AB65-2EF8D0E85E42}" srcId="{73450B1A-E7D9-4C4F-91EF-DD47515A6809}" destId="{27E0FEC0-BE8F-4F52-B2E9-97986E5B6FDD}" srcOrd="3" destOrd="0" parTransId="{F8BD8996-DD4B-418B-996C-CD9BE3F333A5}" sibTransId="{E5311D50-6197-400D-B118-68E6446DB94F}"/>
    <dgm:cxn modelId="{CA7E0AAD-C009-4FE3-87A3-EC2204E2786F}" type="presParOf" srcId="{E27A0FE7-81DA-40E0-91B2-92C77AE76BDB}" destId="{00043618-0987-41FB-BFD4-A3C381E1B13B}" srcOrd="0" destOrd="0" presId="urn:microsoft.com/office/officeart/2005/8/layout/vProcess5"/>
    <dgm:cxn modelId="{768F2E2A-D26A-4B79-B7FC-AEF6BF241787}" type="presParOf" srcId="{E27A0FE7-81DA-40E0-91B2-92C77AE76BDB}" destId="{B247B6FF-49F0-4D58-93DB-6D49B35F5A4C}" srcOrd="1" destOrd="0" presId="urn:microsoft.com/office/officeart/2005/8/layout/vProcess5"/>
    <dgm:cxn modelId="{BADF1A56-B8F4-4939-9972-211063A1678F}" type="presParOf" srcId="{E27A0FE7-81DA-40E0-91B2-92C77AE76BDB}" destId="{6F16B7C9-E315-462B-A77E-A67C8824EAAB}" srcOrd="2" destOrd="0" presId="urn:microsoft.com/office/officeart/2005/8/layout/vProcess5"/>
    <dgm:cxn modelId="{B0FFB110-299B-47ED-B2F9-A0C87FADB09F}" type="presParOf" srcId="{E27A0FE7-81DA-40E0-91B2-92C77AE76BDB}" destId="{41D4B224-EE6B-496B-AD64-AEFD67BAEA1C}" srcOrd="3" destOrd="0" presId="urn:microsoft.com/office/officeart/2005/8/layout/vProcess5"/>
    <dgm:cxn modelId="{F6E1C6DC-3B52-44D3-8542-8EF51F8389A5}" type="presParOf" srcId="{E27A0FE7-81DA-40E0-91B2-92C77AE76BDB}" destId="{CD7E495F-3357-4962-8A02-F5FDD0C9DACA}" srcOrd="4" destOrd="0" presId="urn:microsoft.com/office/officeart/2005/8/layout/vProcess5"/>
    <dgm:cxn modelId="{BC58A7B1-6F6C-4194-9A2B-7218CF7FC758}" type="presParOf" srcId="{E27A0FE7-81DA-40E0-91B2-92C77AE76BDB}" destId="{601B3003-FE67-42CE-A58A-C3AE8E40E67B}" srcOrd="5" destOrd="0" presId="urn:microsoft.com/office/officeart/2005/8/layout/vProcess5"/>
    <dgm:cxn modelId="{6E76BD09-AE2A-4799-94CB-B28C4F74AEA1}" type="presParOf" srcId="{E27A0FE7-81DA-40E0-91B2-92C77AE76BDB}" destId="{7DDC362E-3155-41BA-8830-BD8E56923FBD}" srcOrd="6" destOrd="0" presId="urn:microsoft.com/office/officeart/2005/8/layout/vProcess5"/>
    <dgm:cxn modelId="{35C2B113-BAE8-42D4-8B2D-88FF0165AC81}" type="presParOf" srcId="{E27A0FE7-81DA-40E0-91B2-92C77AE76BDB}" destId="{4EB158F1-E515-492D-AC3D-BC09CF3960BD}" srcOrd="7" destOrd="0" presId="urn:microsoft.com/office/officeart/2005/8/layout/vProcess5"/>
    <dgm:cxn modelId="{19137AA7-643F-498C-A420-3658224D0F5A}" type="presParOf" srcId="{E27A0FE7-81DA-40E0-91B2-92C77AE76BDB}" destId="{6003E815-13FA-4554-A544-15D4E7BAC4E2}" srcOrd="8" destOrd="0" presId="urn:microsoft.com/office/officeart/2005/8/layout/vProcess5"/>
    <dgm:cxn modelId="{719257CE-B882-456C-94F4-0FCCB6706542}" type="presParOf" srcId="{E27A0FE7-81DA-40E0-91B2-92C77AE76BDB}" destId="{F1F5F62C-0448-48F1-B43B-49E91FED78A6}" srcOrd="9" destOrd="0" presId="urn:microsoft.com/office/officeart/2005/8/layout/vProcess5"/>
    <dgm:cxn modelId="{7AD008A6-1F8F-475F-B42C-E74ED967E094}" type="presParOf" srcId="{E27A0FE7-81DA-40E0-91B2-92C77AE76BDB}" destId="{675FDAEF-72C8-41C9-8AD1-C50342CE08A3}" srcOrd="10" destOrd="0" presId="urn:microsoft.com/office/officeart/2005/8/layout/vProcess5"/>
    <dgm:cxn modelId="{EE74630B-78BC-453F-9785-25E94C9FBD8D}" type="presParOf" srcId="{E27A0FE7-81DA-40E0-91B2-92C77AE76BDB}" destId="{61A1E6DF-A84C-41CE-B23A-394D045580EB}" srcOrd="11" destOrd="0" presId="urn:microsoft.com/office/officeart/2005/8/layout/vProcess5"/>
    <dgm:cxn modelId="{74B1D7D3-544A-4BF3-997E-E44D5F32EC9A}" type="presParOf" srcId="{E27A0FE7-81DA-40E0-91B2-92C77AE76BDB}" destId="{234D1278-D62C-47F1-808E-021132F4BE67}" srcOrd="12" destOrd="0" presId="urn:microsoft.com/office/officeart/2005/8/layout/vProcess5"/>
    <dgm:cxn modelId="{71F92B37-1079-445E-9A7A-9D6B961888C4}" type="presParOf" srcId="{E27A0FE7-81DA-40E0-91B2-92C77AE76BDB}" destId="{2627ACB0-8294-47B5-8AB4-995FF419283A}" srcOrd="13" destOrd="0" presId="urn:microsoft.com/office/officeart/2005/8/layout/vProcess5"/>
    <dgm:cxn modelId="{4475424B-3FD1-473D-B7CD-C29EAA97CB47}" type="presParOf" srcId="{E27A0FE7-81DA-40E0-91B2-92C77AE76BDB}" destId="{9C2EA594-CF9C-45B9-93E3-2CCE0AE7566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7B6FF-49F0-4D58-93DB-6D49B35F5A4C}">
      <dsp:nvSpPr>
        <dsp:cNvPr id="0" name=""/>
        <dsp:cNvSpPr/>
      </dsp:nvSpPr>
      <dsp:spPr>
        <a:xfrm>
          <a:off x="0" y="0"/>
          <a:ext cx="6343380" cy="8453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/>
              </a:solidFill>
            </a:rPr>
            <a:t>Подача заявления в УМФЦ или учреждение социальной защиты населения по месту жительства для получения государственной социальной помощи на основании социального контракта на осуществление предпринимательской деятельности </a:t>
          </a:r>
        </a:p>
      </dsp:txBody>
      <dsp:txXfrm>
        <a:off x="24759" y="24759"/>
        <a:ext cx="5332296" cy="795815"/>
      </dsp:txXfrm>
    </dsp:sp>
    <dsp:sp modelId="{6F16B7C9-E315-462B-A77E-A67C8824EAAB}">
      <dsp:nvSpPr>
        <dsp:cNvPr id="0" name=""/>
        <dsp:cNvSpPr/>
      </dsp:nvSpPr>
      <dsp:spPr>
        <a:xfrm>
          <a:off x="473694" y="962740"/>
          <a:ext cx="6343380" cy="845333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kern="1200" dirty="0">
              <a:solidFill>
                <a:schemeClr val="tx1"/>
              </a:solidFill>
            </a:rPr>
            <a:t>Проведение мероприятий, направленных на определение вида деятельности, оценка мотивации к предпринимательской деятельности, оказание консультативной помощи по вопросам разработки бизнес-концепции с привлечением заинтересованных ведомств (оценка эффективности и рисков деятельности) </a:t>
          </a:r>
        </a:p>
      </dsp:txBody>
      <dsp:txXfrm>
        <a:off x="498453" y="987499"/>
        <a:ext cx="5270702" cy="795815"/>
      </dsp:txXfrm>
    </dsp:sp>
    <dsp:sp modelId="{41D4B224-EE6B-496B-AD64-AEFD67BAEA1C}">
      <dsp:nvSpPr>
        <dsp:cNvPr id="0" name=""/>
        <dsp:cNvSpPr/>
      </dsp:nvSpPr>
      <dsp:spPr>
        <a:xfrm>
          <a:off x="947388" y="1925481"/>
          <a:ext cx="6343380" cy="845333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kern="1200" dirty="0">
              <a:solidFill>
                <a:schemeClr val="tx1"/>
              </a:solidFill>
            </a:rPr>
            <a:t>Разработка и согласование программы социальной адаптации согласно выбранному направлению деятельности, представление документов в межведомственную комиссию, утверждение программы социальной адаптации комиссией </a:t>
          </a:r>
        </a:p>
      </dsp:txBody>
      <dsp:txXfrm>
        <a:off x="972147" y="1950240"/>
        <a:ext cx="5270702" cy="795815"/>
      </dsp:txXfrm>
    </dsp:sp>
    <dsp:sp modelId="{CD7E495F-3357-4962-8A02-F5FDD0C9DACA}">
      <dsp:nvSpPr>
        <dsp:cNvPr id="0" name=""/>
        <dsp:cNvSpPr/>
      </dsp:nvSpPr>
      <dsp:spPr>
        <a:xfrm>
          <a:off x="1394376" y="2930623"/>
          <a:ext cx="6343380" cy="845333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kern="1200" dirty="0">
              <a:solidFill>
                <a:schemeClr val="tx1"/>
              </a:solidFill>
            </a:rPr>
            <a:t>Заключение социального контракта и реализация мероприятий, указанных в программе социальной адаптации, ежемесячный отчет о деятельности ИП (основные средства и оборотный капитал, который может включать расходы на закупку материалов, оплату аренды помещения, коммунальных услуг, ветеринарных услуг и т.п.)</a:t>
          </a:r>
        </a:p>
      </dsp:txBody>
      <dsp:txXfrm>
        <a:off x="1419135" y="2955382"/>
        <a:ext cx="5270702" cy="795815"/>
      </dsp:txXfrm>
    </dsp:sp>
    <dsp:sp modelId="{601B3003-FE67-42CE-A58A-C3AE8E40E67B}">
      <dsp:nvSpPr>
        <dsp:cNvPr id="0" name=""/>
        <dsp:cNvSpPr/>
      </dsp:nvSpPr>
      <dsp:spPr>
        <a:xfrm>
          <a:off x="1894776" y="3850962"/>
          <a:ext cx="6343380" cy="84533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/>
              </a:solidFill>
            </a:rPr>
            <a:t>Контроль за исполнением условий социального контракта, сопровождение и мониторинг его эффективности в течение 3 лет</a:t>
          </a:r>
        </a:p>
      </dsp:txBody>
      <dsp:txXfrm>
        <a:off x="1919535" y="3875721"/>
        <a:ext cx="5270702" cy="795815"/>
      </dsp:txXfrm>
    </dsp:sp>
    <dsp:sp modelId="{7DDC362E-3155-41BA-8830-BD8E56923FBD}">
      <dsp:nvSpPr>
        <dsp:cNvPr id="0" name=""/>
        <dsp:cNvSpPr/>
      </dsp:nvSpPr>
      <dsp:spPr>
        <a:xfrm>
          <a:off x="5793914" y="617562"/>
          <a:ext cx="549466" cy="54946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>
        <a:off x="5917544" y="617562"/>
        <a:ext cx="302206" cy="413473"/>
      </dsp:txXfrm>
    </dsp:sp>
    <dsp:sp modelId="{4EB158F1-E515-492D-AC3D-BC09CF3960BD}">
      <dsp:nvSpPr>
        <dsp:cNvPr id="0" name=""/>
        <dsp:cNvSpPr/>
      </dsp:nvSpPr>
      <dsp:spPr>
        <a:xfrm>
          <a:off x="6267608" y="1580303"/>
          <a:ext cx="549466" cy="54946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>
        <a:off x="6391238" y="1580303"/>
        <a:ext cx="302206" cy="413473"/>
      </dsp:txXfrm>
    </dsp:sp>
    <dsp:sp modelId="{6003E815-13FA-4554-A544-15D4E7BAC4E2}">
      <dsp:nvSpPr>
        <dsp:cNvPr id="0" name=""/>
        <dsp:cNvSpPr/>
      </dsp:nvSpPr>
      <dsp:spPr>
        <a:xfrm>
          <a:off x="6741302" y="2528955"/>
          <a:ext cx="549466" cy="54946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>
        <a:off x="6864932" y="2528955"/>
        <a:ext cx="302206" cy="413473"/>
      </dsp:txXfrm>
    </dsp:sp>
    <dsp:sp modelId="{F1F5F62C-0448-48F1-B43B-49E91FED78A6}">
      <dsp:nvSpPr>
        <dsp:cNvPr id="0" name=""/>
        <dsp:cNvSpPr/>
      </dsp:nvSpPr>
      <dsp:spPr>
        <a:xfrm>
          <a:off x="7214996" y="3501088"/>
          <a:ext cx="549466" cy="54946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>
        <a:off x="7338626" y="3501088"/>
        <a:ext cx="302206" cy="413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3"/>
            <a:ext cx="2951163" cy="498475"/>
          </a:xfrm>
          <a:prstGeom prst="rect">
            <a:avLst/>
          </a:prstGeom>
        </p:spPr>
        <p:txBody>
          <a:bodyPr vert="horz" lIns="90943" tIns="45470" rIns="90943" bIns="4547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40" y="3"/>
            <a:ext cx="2951162" cy="498475"/>
          </a:xfrm>
          <a:prstGeom prst="rect">
            <a:avLst/>
          </a:prstGeom>
        </p:spPr>
        <p:txBody>
          <a:bodyPr vert="horz" lIns="90943" tIns="45470" rIns="90943" bIns="45470" rtlCol="0"/>
          <a:lstStyle>
            <a:lvl1pPr algn="r">
              <a:defRPr sz="1200"/>
            </a:lvl1pPr>
          </a:lstStyle>
          <a:p>
            <a:fld id="{2E050A01-599C-4F24-AF79-B36AE08A6F2B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6" y="9442452"/>
            <a:ext cx="2951163" cy="498475"/>
          </a:xfrm>
          <a:prstGeom prst="rect">
            <a:avLst/>
          </a:prstGeom>
        </p:spPr>
        <p:txBody>
          <a:bodyPr vert="horz" lIns="90943" tIns="45470" rIns="90943" bIns="4547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40" y="9442452"/>
            <a:ext cx="2951162" cy="498475"/>
          </a:xfrm>
          <a:prstGeom prst="rect">
            <a:avLst/>
          </a:prstGeom>
        </p:spPr>
        <p:txBody>
          <a:bodyPr vert="horz" lIns="90943" tIns="45470" rIns="90943" bIns="45470" rtlCol="0" anchor="b"/>
          <a:lstStyle>
            <a:lvl1pPr algn="r">
              <a:defRPr sz="1200"/>
            </a:lvl1pPr>
          </a:lstStyle>
          <a:p>
            <a:fld id="{EAC26330-9401-4BBC-870A-0F01C3DB2D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458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6"/>
            <a:ext cx="2950476" cy="497047"/>
          </a:xfrm>
          <a:prstGeom prst="rect">
            <a:avLst/>
          </a:prstGeom>
        </p:spPr>
        <p:txBody>
          <a:bodyPr vert="horz" lIns="90902" tIns="45449" rIns="90902" bIns="4544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5" y="6"/>
            <a:ext cx="2950476" cy="497047"/>
          </a:xfrm>
          <a:prstGeom prst="rect">
            <a:avLst/>
          </a:prstGeom>
        </p:spPr>
        <p:txBody>
          <a:bodyPr vert="horz" lIns="90902" tIns="45449" rIns="90902" bIns="45449" rtlCol="0"/>
          <a:lstStyle>
            <a:lvl1pPr algn="r">
              <a:defRPr sz="1200"/>
            </a:lvl1pPr>
          </a:lstStyle>
          <a:p>
            <a:fld id="{DA343037-9B24-48C9-86FC-EB0A2DD0C27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46125"/>
            <a:ext cx="5964238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02" tIns="45449" rIns="90902" bIns="4544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1"/>
            <a:ext cx="5447030" cy="4473417"/>
          </a:xfrm>
          <a:prstGeom prst="rect">
            <a:avLst/>
          </a:prstGeom>
        </p:spPr>
        <p:txBody>
          <a:bodyPr vert="horz" lIns="90902" tIns="45449" rIns="90902" bIns="4544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9442160"/>
            <a:ext cx="2950476" cy="497047"/>
          </a:xfrm>
          <a:prstGeom prst="rect">
            <a:avLst/>
          </a:prstGeom>
        </p:spPr>
        <p:txBody>
          <a:bodyPr vert="horz" lIns="90902" tIns="45449" rIns="90902" bIns="4544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5" y="9442160"/>
            <a:ext cx="2950476" cy="497047"/>
          </a:xfrm>
          <a:prstGeom prst="rect">
            <a:avLst/>
          </a:prstGeom>
        </p:spPr>
        <p:txBody>
          <a:bodyPr vert="horz" lIns="90902" tIns="45449" rIns="90902" bIns="45449" rtlCol="0" anchor="b"/>
          <a:lstStyle>
            <a:lvl1pPr algn="r">
              <a:defRPr sz="1200"/>
            </a:lvl1pPr>
          </a:lstStyle>
          <a:p>
            <a:fld id="{541C4FB5-1DD1-4428-9920-71C885F518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770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4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C0E3F-ED29-43DD-8F06-4E7D5E71E9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52519" cy="5715000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0E3F-ED29-43DD-8F06-4E7D5E71E90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348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3"/>
          <p:cNvGrpSpPr/>
          <p:nvPr/>
        </p:nvGrpSpPr>
        <p:grpSpPr>
          <a:xfrm>
            <a:off x="0" y="121196"/>
            <a:ext cx="8573641" cy="457233"/>
            <a:chOff x="327025" y="198438"/>
            <a:chExt cx="11431521" cy="548679"/>
          </a:xfrm>
        </p:grpSpPr>
        <p:grpSp>
          <p:nvGrpSpPr>
            <p:cNvPr id="3" name="Группа 3"/>
            <p:cNvGrpSpPr/>
            <p:nvPr/>
          </p:nvGrpSpPr>
          <p:grpSpPr>
            <a:xfrm>
              <a:off x="327025" y="198438"/>
              <a:ext cx="1544504" cy="504825"/>
              <a:chOff x="327025" y="198438"/>
              <a:chExt cx="1544504" cy="504825"/>
            </a:xfrm>
          </p:grpSpPr>
          <p:pic>
            <p:nvPicPr>
              <p:cNvPr id="8" name="Picture 2" descr="C:\Users\User\Desktop\logo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7025" y="198438"/>
                <a:ext cx="450850" cy="504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" name="Прямоугольник 36"/>
              <p:cNvSpPr>
                <a:spLocks noChangeArrowheads="1"/>
              </p:cNvSpPr>
              <p:nvPr/>
            </p:nvSpPr>
            <p:spPr bwMode="auto">
              <a:xfrm>
                <a:off x="911424" y="220663"/>
                <a:ext cx="960105" cy="443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Липецкая </a:t>
                </a:r>
              </a:p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область</a:t>
                </a:r>
              </a:p>
            </p:txBody>
          </p:sp>
        </p:grpSp>
        <p:cxnSp>
          <p:nvCxnSpPr>
            <p:cNvPr id="7" name="Прямая соединительная линия 6"/>
            <p:cNvCxnSpPr/>
            <p:nvPr/>
          </p:nvCxnSpPr>
          <p:spPr>
            <a:xfrm>
              <a:off x="519046" y="747117"/>
              <a:ext cx="11239500" cy="0"/>
            </a:xfrm>
            <a:prstGeom prst="line">
              <a:avLst/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01240" y="139717"/>
            <a:ext cx="8307263" cy="504056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C00000"/>
                </a:solidFill>
              </a:rPr>
              <a:t>Оказание государственной социальной помощи на основании </a:t>
            </a:r>
            <a:br>
              <a:rPr lang="ru-RU" sz="1800" b="1" dirty="0">
                <a:solidFill>
                  <a:srgbClr val="C00000"/>
                </a:solidFill>
              </a:rPr>
            </a:br>
            <a:r>
              <a:rPr lang="ru-RU" sz="1800" b="1" dirty="0">
                <a:solidFill>
                  <a:srgbClr val="C00000"/>
                </a:solidFill>
              </a:rPr>
              <a:t>социального контракта на осуществление предпринимательской деятельности</a:t>
            </a:r>
            <a:br>
              <a:rPr lang="ru-RU" sz="1800" b="1" dirty="0">
                <a:solidFill>
                  <a:srgbClr val="C00000"/>
                </a:solidFill>
              </a:rPr>
            </a:br>
            <a:r>
              <a:rPr lang="ru-RU" sz="1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0635" y="815279"/>
            <a:ext cx="2829198" cy="7200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Социальный контракт -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1840" y="614975"/>
            <a:ext cx="5904656" cy="116240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соглашение, которое заключено между гражданином и учреждением социальной защиты населения, в соответствии с которым учреждение социальной защиты населения обязуется оказать гражданину государственную социальную помощь, гражданин - реализовать мероприятия, предусмотренные программой социальной адаптации.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30635" y="1860540"/>
            <a:ext cx="2839562" cy="6597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Цель социального контракта -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31840" y="1860540"/>
            <a:ext cx="5904656" cy="6597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выход семьи из категории малоимущих за счет получения дохода от выбранного заявителем направления деятельности.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43661" y="4671972"/>
            <a:ext cx="8792833" cy="9407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Принятие решения о предоставлении государственной социальной помощи осуществляется путем обсуждения членами межведомственной комиссии программы социальной адаптации и экономической эффективности представленной бизнес - концепции.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30634" y="3282323"/>
            <a:ext cx="8805861" cy="128776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 целях исключения возможных рисков, связанных с осуществлением индивидуальной предпринимательской деятельности, составляется бизнес-концепция, которая учитывает необходимость приобретения основных </a:t>
            </a:r>
            <a:r>
              <a:rPr lang="ru-RU" sz="1600">
                <a:solidFill>
                  <a:schemeClr val="tx1"/>
                </a:solidFill>
              </a:rPr>
              <a:t>и оборотных средств</a:t>
            </a:r>
            <a:r>
              <a:rPr lang="ru-RU" sz="1600" dirty="0">
                <a:solidFill>
                  <a:schemeClr val="tx1"/>
                </a:solidFill>
              </a:rPr>
              <a:t>, в том числе предварительные договоренности с арендодателями, поставщиками товара и т.п., и на основании бизнес – концепции разрабатываются мероприятия программы социальной адаптации.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43661" y="2618466"/>
            <a:ext cx="2839562" cy="55707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Размер и срок социального контракта -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131840" y="2603487"/>
            <a:ext cx="5904656" cy="55707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единовременная выплата в размере </a:t>
            </a:r>
            <a:r>
              <a:rPr lang="ru-RU" sz="2400" b="1" dirty="0">
                <a:solidFill>
                  <a:srgbClr val="FF0000"/>
                </a:solidFill>
              </a:rPr>
              <a:t>до 250 000 рублей 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</a:rPr>
              <a:t>контракт заключается </a:t>
            </a:r>
            <a:r>
              <a:rPr lang="ru-RU" sz="1600" b="1" dirty="0">
                <a:solidFill>
                  <a:schemeClr val="tx1"/>
                </a:solidFill>
              </a:rPr>
              <a:t>на срок до 12 месяцев</a:t>
            </a:r>
          </a:p>
        </p:txBody>
      </p:sp>
    </p:spTree>
    <p:extLst>
      <p:ext uri="{BB962C8B-B14F-4D97-AF65-F5344CB8AC3E}">
        <p14:creationId xmlns:p14="http://schemas.microsoft.com/office/powerpoint/2010/main" val="312613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3"/>
          <p:cNvGrpSpPr/>
          <p:nvPr/>
        </p:nvGrpSpPr>
        <p:grpSpPr>
          <a:xfrm>
            <a:off x="169069" y="121196"/>
            <a:ext cx="8573641" cy="457233"/>
            <a:chOff x="327025" y="198438"/>
            <a:chExt cx="11431521" cy="548679"/>
          </a:xfrm>
        </p:grpSpPr>
        <p:grpSp>
          <p:nvGrpSpPr>
            <p:cNvPr id="3" name="Группа 3"/>
            <p:cNvGrpSpPr/>
            <p:nvPr/>
          </p:nvGrpSpPr>
          <p:grpSpPr>
            <a:xfrm>
              <a:off x="327025" y="198438"/>
              <a:ext cx="1544504" cy="504825"/>
              <a:chOff x="327025" y="198438"/>
              <a:chExt cx="1544504" cy="504825"/>
            </a:xfrm>
          </p:grpSpPr>
          <p:pic>
            <p:nvPicPr>
              <p:cNvPr id="8" name="Picture 2" descr="C:\Users\User\Desktop\logo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7025" y="198438"/>
                <a:ext cx="450850" cy="504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" name="Прямоугольник 36"/>
              <p:cNvSpPr>
                <a:spLocks noChangeArrowheads="1"/>
              </p:cNvSpPr>
              <p:nvPr/>
            </p:nvSpPr>
            <p:spPr bwMode="auto">
              <a:xfrm>
                <a:off x="911424" y="220663"/>
                <a:ext cx="960105" cy="443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Липецкая </a:t>
                </a:r>
              </a:p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область</a:t>
                </a:r>
              </a:p>
            </p:txBody>
          </p:sp>
        </p:grpSp>
        <p:cxnSp>
          <p:nvCxnSpPr>
            <p:cNvPr id="7" name="Прямая соединительная линия 6"/>
            <p:cNvCxnSpPr/>
            <p:nvPr/>
          </p:nvCxnSpPr>
          <p:spPr>
            <a:xfrm>
              <a:off x="519046" y="747117"/>
              <a:ext cx="11239500" cy="0"/>
            </a:xfrm>
            <a:prstGeom prst="line">
              <a:avLst/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9552" y="139717"/>
            <a:ext cx="8270477" cy="504056"/>
          </a:xfrm>
        </p:spPr>
        <p:txBody>
          <a:bodyPr>
            <a:noAutofit/>
          </a:bodyPr>
          <a:lstStyle/>
          <a:p>
            <a: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Условия предоставления социального контракта </a:t>
            </a:r>
            <a:b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на осуществление предпринимательской деятельности</a:t>
            </a:r>
            <a:b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9069" y="713153"/>
            <a:ext cx="8757071" cy="44935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Назначение единовременного социального пособия на осуществление индивидуальной предпринимательской деятельности производится </a:t>
            </a:r>
          </a:p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гражданам Липецкой области при совокупности следующих условий:</a:t>
            </a:r>
          </a:p>
          <a:p>
            <a:pPr algn="ctr"/>
            <a:endParaRPr lang="ru-RU" sz="16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>
                <a:latin typeface="Times New Roman" panose="02020603050405020304" pitchFamily="18" charset="0"/>
              </a:rPr>
              <a:t>среднедушевой доход семьи или одиноко проживающего гражданина ниже величины прожиточного минимума по независящим причинам, а также отсутствие избыточного имущества, за исключением имущества, указанного в Законе Липецкой области от 29.03.2005 № 179-ОЗ «О государственной социальной помощи»</a:t>
            </a:r>
          </a:p>
          <a:p>
            <a:pPr algn="just"/>
            <a:endParaRPr lang="ru-RU" sz="4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неполучение заявителем или членами его семьи выплат на организацию собственного дела в рамках реализации государственных программ в течение 5 лет, предшествующих году обращения за социальным контрактом</a:t>
            </a:r>
          </a:p>
          <a:p>
            <a:pPr algn="just"/>
            <a:endParaRPr lang="ru-RU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регистрации в качестве индивидуального предпринимателя  заявителя или членов его семьи в течение 12 месяцев, предшествующих месяцу обращения за социальным контрактом   </a:t>
            </a:r>
          </a:p>
          <a:p>
            <a:pPr algn="just"/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непрохождение заявителем обучения по очной форме обучения в профессиональной образовательной организации или образовательной организации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898396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3"/>
          <p:cNvGrpSpPr/>
          <p:nvPr/>
        </p:nvGrpSpPr>
        <p:grpSpPr>
          <a:xfrm>
            <a:off x="169069" y="121196"/>
            <a:ext cx="8573641" cy="457233"/>
            <a:chOff x="327025" y="198438"/>
            <a:chExt cx="11431521" cy="548679"/>
          </a:xfrm>
        </p:grpSpPr>
        <p:grpSp>
          <p:nvGrpSpPr>
            <p:cNvPr id="3" name="Группа 3"/>
            <p:cNvGrpSpPr/>
            <p:nvPr/>
          </p:nvGrpSpPr>
          <p:grpSpPr>
            <a:xfrm>
              <a:off x="327025" y="198438"/>
              <a:ext cx="1544504" cy="504825"/>
              <a:chOff x="327025" y="198438"/>
              <a:chExt cx="1544504" cy="504825"/>
            </a:xfrm>
          </p:grpSpPr>
          <p:pic>
            <p:nvPicPr>
              <p:cNvPr id="8" name="Picture 2" descr="C:\Users\User\Desktop\logo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7025" y="198438"/>
                <a:ext cx="450850" cy="504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" name="Прямоугольник 36"/>
              <p:cNvSpPr>
                <a:spLocks noChangeArrowheads="1"/>
              </p:cNvSpPr>
              <p:nvPr/>
            </p:nvSpPr>
            <p:spPr bwMode="auto">
              <a:xfrm>
                <a:off x="911424" y="220663"/>
                <a:ext cx="960105" cy="443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Липецкая </a:t>
                </a:r>
              </a:p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область</a:t>
                </a:r>
              </a:p>
            </p:txBody>
          </p:sp>
        </p:grpSp>
        <p:cxnSp>
          <p:nvCxnSpPr>
            <p:cNvPr id="7" name="Прямая соединительная линия 6"/>
            <p:cNvCxnSpPr/>
            <p:nvPr/>
          </p:nvCxnSpPr>
          <p:spPr>
            <a:xfrm>
              <a:off x="519046" y="747117"/>
              <a:ext cx="11239500" cy="0"/>
            </a:xfrm>
            <a:prstGeom prst="line">
              <a:avLst/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9552" y="139717"/>
            <a:ext cx="8270477" cy="504056"/>
          </a:xfrm>
        </p:spPr>
        <p:txBody>
          <a:bodyPr>
            <a:noAutofit/>
          </a:bodyPr>
          <a:lstStyle/>
          <a:p>
            <a: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Обязанности гражданина в рамках социального контракта </a:t>
            </a:r>
            <a:b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на осуществление предпринимательской деятельности</a:t>
            </a:r>
            <a:b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9069" y="578429"/>
            <a:ext cx="8640960" cy="503214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dirty="0">
                <a:latin typeface="Times New Roman" panose="02020603050405020304" pitchFamily="18" charset="0"/>
              </a:rPr>
              <a:t>зарегистрироваться (встать на учет) в установленном законодательством Российской Федерации порядке для осуществления индивидуальной предпринимательской деятельности</a:t>
            </a:r>
          </a:p>
          <a:p>
            <a:pPr algn="just"/>
            <a:endParaRPr lang="ru-RU" sz="5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dirty="0">
                <a:latin typeface="Times New Roman" panose="02020603050405020304" pitchFamily="18" charset="0"/>
              </a:rPr>
              <a:t>приобрести в период действия социального контракта основные средства для осуществления индивидуальной предпринимательской деятельности и представить в орган социальной защиты населения подтверждающие документы </a:t>
            </a:r>
          </a:p>
          <a:p>
            <a:pPr algn="just"/>
            <a:endParaRPr lang="ru-RU" sz="6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dirty="0">
                <a:latin typeface="Times New Roman" panose="02020603050405020304" pitchFamily="18" charset="0"/>
              </a:rPr>
              <a:t>осуществлять индивидуальную предпринимательскую деятельность в течение срока действия социального контракта с представлением соответствующих сведений в орган социальной защиты населения </a:t>
            </a:r>
          </a:p>
          <a:p>
            <a:pPr algn="just"/>
            <a:endParaRPr lang="ru-RU" sz="6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dirty="0">
                <a:latin typeface="Times New Roman" panose="02020603050405020304" pitchFamily="18" charset="0"/>
              </a:rPr>
              <a:t>предпринять действия, направленные на сохранение здоровья, в том числе на ежегодное прохождение профилактического медицинского осмотра или диспансеризации, а также на проведение гражданином и членами его семьи вакцинации в соответствии с национальным календарем профилактических прививок при отсутствии медицинских противопоказаний </a:t>
            </a:r>
          </a:p>
          <a:p>
            <a:pPr algn="just"/>
            <a:endParaRPr lang="ru-RU" sz="6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dirty="0">
                <a:latin typeface="Times New Roman" panose="02020603050405020304" pitchFamily="18" charset="0"/>
              </a:rPr>
              <a:t>уведомить орган социальной защиты населения о прекращении индивидуальной предпринимательской деятельности </a:t>
            </a:r>
          </a:p>
          <a:p>
            <a:pPr algn="just"/>
            <a:endParaRPr lang="ru-RU" sz="6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dirty="0">
                <a:latin typeface="Times New Roman" panose="02020603050405020304" pitchFamily="18" charset="0"/>
              </a:rPr>
              <a:t>возвратить денежные средства, полученные в качестве государственной социальной помощи, в полном объеме и в срок не позднее 30 календарных дней со дня прекращения индивидуальной предпринимательской деятельности (в случае ее прекращения в период действия социального контракта по собственной инициативе)</a:t>
            </a:r>
          </a:p>
          <a:p>
            <a:pPr algn="just"/>
            <a:endParaRPr lang="ru-RU" sz="6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dirty="0">
                <a:latin typeface="Times New Roman" panose="02020603050405020304" pitchFamily="18" charset="0"/>
              </a:rPr>
              <a:t>представлять по запросу органа социальной защиты населения сведения об осуществлении индивидуальной предпринимательской деятельности в течение 3 лет со дня окончания срока действия социального контракта</a:t>
            </a:r>
          </a:p>
        </p:txBody>
      </p:sp>
    </p:spTree>
    <p:extLst>
      <p:ext uri="{BB962C8B-B14F-4D97-AF65-F5344CB8AC3E}">
        <p14:creationId xmlns:p14="http://schemas.microsoft.com/office/powerpoint/2010/main" val="4971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3"/>
          <p:cNvGrpSpPr/>
          <p:nvPr/>
        </p:nvGrpSpPr>
        <p:grpSpPr>
          <a:xfrm>
            <a:off x="0" y="121196"/>
            <a:ext cx="8573641" cy="457233"/>
            <a:chOff x="327025" y="198438"/>
            <a:chExt cx="11431521" cy="548679"/>
          </a:xfrm>
        </p:grpSpPr>
        <p:grpSp>
          <p:nvGrpSpPr>
            <p:cNvPr id="3" name="Группа 3"/>
            <p:cNvGrpSpPr/>
            <p:nvPr/>
          </p:nvGrpSpPr>
          <p:grpSpPr>
            <a:xfrm>
              <a:off x="327025" y="198438"/>
              <a:ext cx="1544504" cy="504825"/>
              <a:chOff x="327025" y="198438"/>
              <a:chExt cx="1544504" cy="504825"/>
            </a:xfrm>
          </p:grpSpPr>
          <p:pic>
            <p:nvPicPr>
              <p:cNvPr id="8" name="Picture 2" descr="C:\Users\User\Desktop\logo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7025" y="198438"/>
                <a:ext cx="450850" cy="504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" name="Прямоугольник 36"/>
              <p:cNvSpPr>
                <a:spLocks noChangeArrowheads="1"/>
              </p:cNvSpPr>
              <p:nvPr/>
            </p:nvSpPr>
            <p:spPr bwMode="auto">
              <a:xfrm>
                <a:off x="911424" y="220663"/>
                <a:ext cx="960105" cy="443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Липецкая </a:t>
                </a:r>
              </a:p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область</a:t>
                </a:r>
              </a:p>
            </p:txBody>
          </p:sp>
        </p:grpSp>
        <p:cxnSp>
          <p:nvCxnSpPr>
            <p:cNvPr id="7" name="Прямая соединительная линия 6"/>
            <p:cNvCxnSpPr/>
            <p:nvPr/>
          </p:nvCxnSpPr>
          <p:spPr>
            <a:xfrm>
              <a:off x="519046" y="747117"/>
              <a:ext cx="11239500" cy="0"/>
            </a:xfrm>
            <a:prstGeom prst="line">
              <a:avLst/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01241" y="139717"/>
            <a:ext cx="7772400" cy="504056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C00000"/>
                </a:solidFill>
              </a:rPr>
              <a:t>Этапы заключения социального контракта на осуществление предпринимательской деятельности</a:t>
            </a:r>
            <a:br>
              <a:rPr lang="ru-RU" sz="1800" b="1" dirty="0">
                <a:solidFill>
                  <a:srgbClr val="C00000"/>
                </a:solidFill>
              </a:rPr>
            </a:br>
            <a:r>
              <a:rPr lang="ru-RU" sz="1800" b="1" dirty="0">
                <a:solidFill>
                  <a:srgbClr val="C00000"/>
                </a:solidFill>
              </a:rPr>
              <a:t> 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124116002"/>
              </p:ext>
            </p:extLst>
          </p:nvPr>
        </p:nvGraphicFramePr>
        <p:xfrm>
          <a:off x="411536" y="608369"/>
          <a:ext cx="8238157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3608" y="5334604"/>
            <a:ext cx="6624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</a:rPr>
              <a:t>Дополнительная информация - </a:t>
            </a:r>
            <a:r>
              <a:rPr lang="en-US" sz="1600" b="1" dirty="0">
                <a:solidFill>
                  <a:srgbClr val="FF0000"/>
                </a:solidFill>
              </a:rPr>
              <a:t>http://szn.lipetsk.ru/socialnij_kontrakt/</a:t>
            </a:r>
            <a:endParaRPr lang="ru-RU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412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3"/>
          <p:cNvGrpSpPr/>
          <p:nvPr/>
        </p:nvGrpSpPr>
        <p:grpSpPr>
          <a:xfrm>
            <a:off x="169069" y="121196"/>
            <a:ext cx="8573641" cy="457233"/>
            <a:chOff x="327025" y="198438"/>
            <a:chExt cx="11431521" cy="548679"/>
          </a:xfrm>
        </p:grpSpPr>
        <p:grpSp>
          <p:nvGrpSpPr>
            <p:cNvPr id="3" name="Группа 3"/>
            <p:cNvGrpSpPr/>
            <p:nvPr/>
          </p:nvGrpSpPr>
          <p:grpSpPr>
            <a:xfrm>
              <a:off x="327025" y="198438"/>
              <a:ext cx="1544504" cy="504825"/>
              <a:chOff x="327025" y="198438"/>
              <a:chExt cx="1544504" cy="504825"/>
            </a:xfrm>
          </p:grpSpPr>
          <p:pic>
            <p:nvPicPr>
              <p:cNvPr id="8" name="Picture 2" descr="C:\Users\User\Desktop\logo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7025" y="198438"/>
                <a:ext cx="450850" cy="504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" name="Прямоугольник 36"/>
              <p:cNvSpPr>
                <a:spLocks noChangeArrowheads="1"/>
              </p:cNvSpPr>
              <p:nvPr/>
            </p:nvSpPr>
            <p:spPr bwMode="auto">
              <a:xfrm>
                <a:off x="911424" y="220663"/>
                <a:ext cx="960105" cy="443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Липецкая </a:t>
                </a:r>
              </a:p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область</a:t>
                </a:r>
              </a:p>
            </p:txBody>
          </p:sp>
        </p:grpSp>
        <p:cxnSp>
          <p:nvCxnSpPr>
            <p:cNvPr id="7" name="Прямая соединительная линия 6"/>
            <p:cNvCxnSpPr/>
            <p:nvPr/>
          </p:nvCxnSpPr>
          <p:spPr>
            <a:xfrm>
              <a:off x="519046" y="747117"/>
              <a:ext cx="11239500" cy="0"/>
            </a:xfrm>
            <a:prstGeom prst="line">
              <a:avLst/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9552" y="769268"/>
            <a:ext cx="8270477" cy="72008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2800" b="1" dirty="0">
                <a:solidFill>
                  <a:srgbClr val="A7EA52">
                    <a:lumMod val="75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Помощь  в составлении бизнес –концепции</a:t>
            </a:r>
            <a:br>
              <a:rPr lang="ru-RU" sz="2800" b="1" dirty="0">
                <a:solidFill>
                  <a:srgbClr val="A7EA52">
                    <a:lumMod val="75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7417" y="1705372"/>
            <a:ext cx="8640960" cy="258532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и помощь в составлении бизнес-концепции для получения государственной социальной помощи на основании социального контракта на осуществление ИП  можно получить в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МБУ «Технопарк-Липецк»,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расположенное по адресу: 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Липецк, ул. Интернациональная, 29  (</a:t>
            </a:r>
            <a:r>
              <a:rPr lang="ru-RU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Кокалевская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Дарья Николаевна, тел. 286-918, 8-920-508-89-63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режим работы с 8.30 до 17.30, перерыв с 13.00 до 14.00)</a:t>
            </a:r>
          </a:p>
        </p:txBody>
      </p:sp>
    </p:spTree>
    <p:extLst>
      <p:ext uri="{BB962C8B-B14F-4D97-AF65-F5344CB8AC3E}">
        <p14:creationId xmlns:p14="http://schemas.microsoft.com/office/powerpoint/2010/main" val="2548936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3"/>
          <p:cNvGrpSpPr/>
          <p:nvPr/>
        </p:nvGrpSpPr>
        <p:grpSpPr>
          <a:xfrm>
            <a:off x="169069" y="121196"/>
            <a:ext cx="8573641" cy="457233"/>
            <a:chOff x="327025" y="198438"/>
            <a:chExt cx="11431521" cy="548679"/>
          </a:xfrm>
        </p:grpSpPr>
        <p:grpSp>
          <p:nvGrpSpPr>
            <p:cNvPr id="3" name="Группа 3"/>
            <p:cNvGrpSpPr/>
            <p:nvPr/>
          </p:nvGrpSpPr>
          <p:grpSpPr>
            <a:xfrm>
              <a:off x="327025" y="198438"/>
              <a:ext cx="1544504" cy="504825"/>
              <a:chOff x="327025" y="198438"/>
              <a:chExt cx="1544504" cy="504825"/>
            </a:xfrm>
          </p:grpSpPr>
          <p:pic>
            <p:nvPicPr>
              <p:cNvPr id="8" name="Picture 2" descr="C:\Users\User\Desktop\logo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7025" y="198438"/>
                <a:ext cx="450850" cy="504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" name="Прямоугольник 36"/>
              <p:cNvSpPr>
                <a:spLocks noChangeArrowheads="1"/>
              </p:cNvSpPr>
              <p:nvPr/>
            </p:nvSpPr>
            <p:spPr bwMode="auto">
              <a:xfrm>
                <a:off x="911424" y="220663"/>
                <a:ext cx="960105" cy="443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Липецкая </a:t>
                </a:r>
              </a:p>
              <a:p>
                <a:r>
                  <a:rPr lang="ru-RU" altLang="ru-RU" sz="900" dirty="0">
                    <a:solidFill>
                      <a:schemeClr val="accent2"/>
                    </a:solidFill>
                  </a:rPr>
                  <a:t>область</a:t>
                </a:r>
              </a:p>
            </p:txBody>
          </p:sp>
        </p:grpSp>
        <p:cxnSp>
          <p:nvCxnSpPr>
            <p:cNvPr id="7" name="Прямая соединительная линия 6"/>
            <p:cNvCxnSpPr/>
            <p:nvPr/>
          </p:nvCxnSpPr>
          <p:spPr>
            <a:xfrm>
              <a:off x="519046" y="747117"/>
              <a:ext cx="11239500" cy="0"/>
            </a:xfrm>
            <a:prstGeom prst="line">
              <a:avLst/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9552" y="769268"/>
            <a:ext cx="8270477" cy="72008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br>
              <a:rPr lang="ru-RU" sz="2800" b="1" dirty="0">
                <a:solidFill>
                  <a:srgbClr val="A7EA52">
                    <a:lumMod val="75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ru-RU" sz="1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8137" y="1057300"/>
            <a:ext cx="8510239" cy="39651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ctr">
              <a:lnSpc>
                <a:spcPct val="150000"/>
              </a:lnSpc>
              <a:spcBef>
                <a:spcPts val="800"/>
              </a:spcBef>
            </a:pPr>
            <a:r>
              <a:rPr lang="ru-RU" sz="36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Контактные данные</a:t>
            </a:r>
          </a:p>
          <a:p>
            <a:pPr marL="342900" lvl="0" indent="-342900">
              <a:lnSpc>
                <a:spcPct val="150000"/>
              </a:lnSpc>
              <a:spcBef>
                <a:spcPts val="80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можно получить в учреждениях социальной защиты по месту жительства, в Единой диспетчерской службе по телефону 8(800)-450-48-48 (доб.2), а также:</a:t>
            </a:r>
          </a:p>
          <a:p>
            <a:pPr marL="342900" lvl="0" indent="-342900">
              <a:lnSpc>
                <a:spcPct val="150000"/>
              </a:lnSpc>
              <a:spcBef>
                <a:spcPts val="80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Управление социальной защиты населения Липецкой области –</a:t>
            </a:r>
          </a:p>
          <a:p>
            <a:pPr marL="342900" lvl="0" indent="-342900">
              <a:lnSpc>
                <a:spcPct val="150000"/>
              </a:lnSpc>
              <a:spcBef>
                <a:spcPts val="80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тел. 8(4742)25-24-73, 25-25-95, 25-24-73.</a:t>
            </a:r>
          </a:p>
          <a:p>
            <a:pPr marL="342900" lvl="0" indent="-342900">
              <a:spcBef>
                <a:spcPts val="800"/>
              </a:spcBef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жителей города Липецка  в ОБУ «Центр социальной защиты населения по городу Липецку»  - тел. 8(4742)25-70-67, 25-70-62</a:t>
            </a:r>
          </a:p>
        </p:txBody>
      </p:sp>
    </p:spTree>
    <p:extLst>
      <p:ext uri="{BB962C8B-B14F-4D97-AF65-F5344CB8AC3E}">
        <p14:creationId xmlns:p14="http://schemas.microsoft.com/office/powerpoint/2010/main" val="33132887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8659</TotalTime>
  <Words>819</Words>
  <Application>Microsoft Office PowerPoint</Application>
  <PresentationFormat>Экран (16:10)</PresentationFormat>
  <Paragraphs>63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Оказание государственной социальной помощи на основании  социального контракта на осуществление предпринимательской деятельности  </vt:lpstr>
      <vt:lpstr>Условия предоставления социального контракта  на осуществление предпринимательской деятельности  </vt:lpstr>
      <vt:lpstr>Обязанности гражданина в рамках социального контракта  на осуществление предпринимательской деятельности  </vt:lpstr>
      <vt:lpstr>Этапы заключения социального контракта на осуществление предпринимательской деятельности  </vt:lpstr>
      <vt:lpstr>Помощь  в составлении бизнес –концепции   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Мучная</dc:creator>
  <cp:lastModifiedBy>1 1</cp:lastModifiedBy>
  <cp:revision>335</cp:revision>
  <cp:lastPrinted>2020-05-14T06:27:04Z</cp:lastPrinted>
  <dcterms:created xsi:type="dcterms:W3CDTF">2020-01-19T07:49:09Z</dcterms:created>
  <dcterms:modified xsi:type="dcterms:W3CDTF">2020-10-02T06:27:50Z</dcterms:modified>
</cp:coreProperties>
</file>