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40" r:id="rId1"/>
  </p:sldMasterIdLst>
  <p:notesMasterIdLst>
    <p:notesMasterId r:id="rId21"/>
  </p:notesMasterIdLst>
  <p:sldIdLst>
    <p:sldId id="256" r:id="rId2"/>
    <p:sldId id="257" r:id="rId3"/>
    <p:sldId id="258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3" r:id="rId15"/>
    <p:sldId id="274" r:id="rId16"/>
    <p:sldId id="276" r:id="rId17"/>
    <p:sldId id="275" r:id="rId18"/>
    <p:sldId id="259" r:id="rId19"/>
    <p:sldId id="272" r:id="rId20"/>
  </p:sldIdLst>
  <p:sldSz cx="9144000" cy="6858000" type="screen4x3"/>
  <p:notesSz cx="6797675" cy="987425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CDF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506" y="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542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542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8D0AA0-4E94-4385-8A25-F9DA858051EE}" type="datetimeFigureOut">
              <a:rPr lang="ru-RU" smtClean="0"/>
              <a:pPr/>
              <a:t>05.10.2020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77925" y="1235075"/>
            <a:ext cx="4441825" cy="3330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51983"/>
            <a:ext cx="5438140" cy="388798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378824"/>
            <a:ext cx="2945659" cy="4954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4" y="9378824"/>
            <a:ext cx="2945659" cy="4954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B10EA1-087A-4824-B361-66F23C32EA0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928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77925" y="1235075"/>
            <a:ext cx="4441825" cy="33305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B10EA1-087A-4824-B361-66F23C32EA08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48952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77925" y="1235075"/>
            <a:ext cx="4441825" cy="33305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B10EA1-087A-4824-B361-66F23C32EA08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09262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77925" y="1235075"/>
            <a:ext cx="4441825" cy="33305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B10EA1-087A-4824-B361-66F23C32EA08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57124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77925" y="1235075"/>
            <a:ext cx="4441825" cy="33305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B10EA1-087A-4824-B361-66F23C32EA08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60036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77925" y="1235075"/>
            <a:ext cx="4441825" cy="33305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B10EA1-087A-4824-B361-66F23C32EA08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18738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77925" y="1235075"/>
            <a:ext cx="4441825" cy="33305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B10EA1-087A-4824-B361-66F23C32EA08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51089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77925" y="1235075"/>
            <a:ext cx="4441825" cy="33305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B10EA1-087A-4824-B361-66F23C32EA08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37726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77925" y="1235075"/>
            <a:ext cx="4441825" cy="33305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B10EA1-087A-4824-B361-66F23C32EA08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13519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77925" y="1235075"/>
            <a:ext cx="4441825" cy="33305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B10EA1-087A-4824-B361-66F23C32EA08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145609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77925" y="1235075"/>
            <a:ext cx="4441825" cy="33305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B10EA1-087A-4824-B361-66F23C32EA08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327391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77925" y="1235075"/>
            <a:ext cx="4441825" cy="33305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B10EA1-087A-4824-B361-66F23C32EA08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2902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77925" y="1235075"/>
            <a:ext cx="4441825" cy="33305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B10EA1-087A-4824-B361-66F23C32EA08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36288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77925" y="1235075"/>
            <a:ext cx="4441825" cy="33305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B10EA1-087A-4824-B361-66F23C32EA08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8893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77925" y="1235075"/>
            <a:ext cx="4441825" cy="33305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B10EA1-087A-4824-B361-66F23C32EA08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57324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77925" y="1235075"/>
            <a:ext cx="4441825" cy="33305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B10EA1-087A-4824-B361-66F23C32EA08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38027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77925" y="1235075"/>
            <a:ext cx="4441825" cy="33305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B10EA1-087A-4824-B361-66F23C32EA08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02370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77925" y="1235075"/>
            <a:ext cx="4441825" cy="33305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B10EA1-087A-4824-B361-66F23C32EA08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29868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77925" y="1235075"/>
            <a:ext cx="4441825" cy="33305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B10EA1-087A-4824-B361-66F23C32EA08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00279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77925" y="1235075"/>
            <a:ext cx="4441825" cy="33305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B10EA1-087A-4824-B361-66F23C32EA08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93897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4334933" y="1169931"/>
            <a:ext cx="4814835" cy="4993802"/>
            <a:chOff x="4334933" y="1169931"/>
            <a:chExt cx="4814835" cy="4993802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6009259" y="1169931"/>
              <a:ext cx="3134741" cy="31347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4334933" y="1348898"/>
              <a:ext cx="4814835" cy="481483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5225595" y="1469269"/>
              <a:ext cx="3912054" cy="391205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5304588" y="1307856"/>
              <a:ext cx="3839412" cy="383941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5707078" y="1770196"/>
              <a:ext cx="3430571" cy="343057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533400"/>
            <a:ext cx="6154713" cy="3124201"/>
          </a:xfrm>
        </p:spPr>
        <p:txBody>
          <a:bodyPr anchor="b">
            <a:normAutofit/>
          </a:bodyPr>
          <a:lstStyle>
            <a:lvl1pPr algn="l">
              <a:defRPr sz="44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843868"/>
            <a:ext cx="4954250" cy="1913466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10/5/2020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08752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33400" y="533400"/>
            <a:ext cx="8077200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762002" y="3843867"/>
            <a:ext cx="7281332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10/5/2020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88622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077200" cy="2895600"/>
          </a:xfrm>
        </p:spPr>
        <p:txBody>
          <a:bodyPr anchor="ctr">
            <a:normAutofit/>
          </a:bodyPr>
          <a:lstStyle>
            <a:lvl1pPr algn="l">
              <a:defRPr sz="28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114800"/>
            <a:ext cx="6383552" cy="19050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10/5/2020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8643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3" y="533400"/>
            <a:ext cx="6859787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66800" y="3429000"/>
            <a:ext cx="6402467" cy="4826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301070"/>
            <a:ext cx="6382361" cy="171873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10/5/2020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388943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429000"/>
            <a:ext cx="6382361" cy="1697400"/>
          </a:xfrm>
        </p:spPr>
        <p:txBody>
          <a:bodyPr anchor="b">
            <a:normAutofit/>
          </a:bodyPr>
          <a:lstStyle>
            <a:lvl1pPr algn="l">
              <a:defRPr sz="28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132980"/>
            <a:ext cx="6383552" cy="886819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10/5/2020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20970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4" y="533400"/>
            <a:ext cx="6859786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886200"/>
            <a:ext cx="638236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953000"/>
            <a:ext cx="63823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10/5/2020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395546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7525658" cy="28956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928534"/>
            <a:ext cx="6382361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766735"/>
            <a:ext cx="6382360" cy="125306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10/5/2020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74453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1"/>
            <a:ext cx="6554867" cy="376767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10/5/2020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23090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6406" y="533400"/>
            <a:ext cx="2044194" cy="4419600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0"/>
            <a:ext cx="5850012" cy="548640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10/5/2020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02644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33400"/>
            <a:ext cx="6554867" cy="3767670"/>
          </a:xfrm>
        </p:spPr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10/5/2020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75053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981199"/>
            <a:ext cx="6402468" cy="2319867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487333"/>
            <a:ext cx="6402467" cy="1532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10/5/2020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15337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533400" y="533400"/>
            <a:ext cx="3949967" cy="3767667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533400"/>
            <a:ext cx="3948238" cy="3759200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10/5/2020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49459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1" y="533400"/>
            <a:ext cx="3716866" cy="609600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399" y="1143000"/>
            <a:ext cx="3945467" cy="3158067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5016" y="566738"/>
            <a:ext cx="376405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1143000"/>
            <a:ext cx="3956705" cy="3149600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10/5/2020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13755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10/5/2020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69517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10/5/2020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37672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667" y="533400"/>
            <a:ext cx="3200400" cy="1524000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399" y="533400"/>
            <a:ext cx="4438755" cy="5486400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18667" y="2209802"/>
            <a:ext cx="32004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10/5/2020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1126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5800" y="1447800"/>
            <a:ext cx="3563258" cy="11430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762000" y="914400"/>
            <a:ext cx="3280974" cy="48006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6027" y="2743200"/>
            <a:ext cx="3564223" cy="2082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10/5/2020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33400" y="6172200"/>
            <a:ext cx="5811724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17504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670675" y="3894667"/>
            <a:ext cx="2470456" cy="2658533"/>
            <a:chOff x="6687077" y="3259666"/>
            <a:chExt cx="2981857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756120" y="3259666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687077" y="3486677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772400" y="3581400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7923214" y="3433394"/>
              <a:ext cx="1739738" cy="17397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8398935" y="3985317"/>
              <a:ext cx="1264017" cy="126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33401"/>
            <a:ext cx="6554867" cy="3767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30245" y="6172203"/>
            <a:ext cx="1200463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48A87A34-81AB-432B-8DAE-1953F412C126}" type="datetimeFigureOut">
              <a:rPr lang="en-US" smtClean="0"/>
              <a:pPr/>
              <a:t>10/5/2020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6172200"/>
            <a:ext cx="5811724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4426" y="5578478"/>
            <a:ext cx="856907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8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9973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  <p:sldLayoutId id="2147483752" r:id="rId12"/>
    <p:sldLayoutId id="2147483753" r:id="rId13"/>
    <p:sldLayoutId id="2147483754" r:id="rId14"/>
    <p:sldLayoutId id="2147483755" r:id="rId15"/>
    <p:sldLayoutId id="2147483756" r:id="rId16"/>
    <p:sldLayoutId id="214748375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emf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emf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emf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emf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emf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emf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t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jpeg"/><Relationship Id="rId7" Type="http://schemas.openxmlformats.org/officeDocument/2006/relationships/image" Target="../media/image48.g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11" Type="http://schemas.openxmlformats.org/officeDocument/2006/relationships/image" Target="../media/image1.emf"/><Relationship Id="rId5" Type="http://schemas.openxmlformats.org/officeDocument/2006/relationships/image" Target="../media/image46.jpeg"/><Relationship Id="rId10" Type="http://schemas.openxmlformats.org/officeDocument/2006/relationships/image" Target="../media/image51.jpeg"/><Relationship Id="rId4" Type="http://schemas.openxmlformats.org/officeDocument/2006/relationships/image" Target="../media/image45.jpeg"/><Relationship Id="rId9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INFO@ESMTECH.RU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emf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emf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emf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emf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19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8.jpeg"/><Relationship Id="rId5" Type="http://schemas.openxmlformats.org/officeDocument/2006/relationships/image" Target="../media/image17.emf"/><Relationship Id="rId4" Type="http://schemas.openxmlformats.org/officeDocument/2006/relationships/oleObject" Target="../embeddings/oleObject1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emf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0546" y="1045736"/>
            <a:ext cx="2113881" cy="2245839"/>
          </a:xfrm>
          <a:prstGeom prst="rect">
            <a:avLst/>
          </a:prstGeom>
        </p:spPr>
      </p:pic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BDA37776-6C3C-420B-935F-508BB2DF0DD3}"/>
              </a:ext>
            </a:extLst>
          </p:cNvPr>
          <p:cNvSpPr txBox="1">
            <a:spLocks/>
          </p:cNvSpPr>
          <p:nvPr/>
        </p:nvSpPr>
        <p:spPr>
          <a:xfrm>
            <a:off x="1673865" y="3566426"/>
            <a:ext cx="6400800" cy="1130300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3600"/>
              <a:t>Исм-технологии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23536742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266100" y="5461897"/>
            <a:ext cx="6404318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50" dirty="0">
                <a:solidFill>
                  <a:schemeClr val="bg2">
                    <a:lumMod val="75000"/>
                  </a:schemeClr>
                </a:solidFill>
              </a:rPr>
              <a:t>Реализация позволила разработать  и внедрить проект механизма, </a:t>
            </a:r>
          </a:p>
          <a:p>
            <a:pPr algn="ctr"/>
            <a:r>
              <a:rPr lang="ru-RU" sz="1350" dirty="0">
                <a:solidFill>
                  <a:schemeClr val="bg2">
                    <a:lumMod val="75000"/>
                  </a:schemeClr>
                </a:solidFill>
              </a:rPr>
              <a:t>облегчающего труб работника при </a:t>
            </a:r>
            <a:r>
              <a:rPr lang="ru-RU" sz="1350" dirty="0" err="1">
                <a:solidFill>
                  <a:schemeClr val="bg2">
                    <a:lumMod val="75000"/>
                  </a:schemeClr>
                </a:solidFill>
              </a:rPr>
              <a:t>подсборке</a:t>
            </a:r>
            <a:r>
              <a:rPr lang="ru-RU" sz="1350" dirty="0">
                <a:solidFill>
                  <a:schemeClr val="bg2">
                    <a:lumMod val="75000"/>
                  </a:schemeClr>
                </a:solidFill>
              </a:rPr>
              <a:t> камер холодильников. </a:t>
            </a:r>
          </a:p>
          <a:p>
            <a:pPr algn="ctr"/>
            <a:endParaRPr lang="ru-RU" sz="135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821284" y="1401855"/>
            <a:ext cx="42103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50" dirty="0">
                <a:solidFill>
                  <a:schemeClr val="bg2">
                    <a:lumMod val="75000"/>
                  </a:schemeClr>
                </a:solidFill>
              </a:rPr>
              <a:t>Наименование: «Механизм удержания камер в наклонном положении»</a:t>
            </a:r>
          </a:p>
          <a:p>
            <a:r>
              <a:rPr lang="ru-RU" sz="1350" dirty="0">
                <a:solidFill>
                  <a:schemeClr val="bg2">
                    <a:lumMod val="75000"/>
                  </a:schemeClr>
                </a:solidFill>
              </a:rPr>
              <a:t>Срок реализации: 8 недель</a:t>
            </a:r>
          </a:p>
          <a:p>
            <a:endParaRPr lang="ru-RU" sz="1350" dirty="0"/>
          </a:p>
        </p:txBody>
      </p:sp>
      <p:sp>
        <p:nvSpPr>
          <p:cNvPr id="11" name="TextBox 10"/>
          <p:cNvSpPr txBox="1"/>
          <p:nvPr/>
        </p:nvSpPr>
        <p:spPr>
          <a:xfrm>
            <a:off x="561310" y="1413339"/>
            <a:ext cx="3906949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50" dirty="0">
                <a:solidFill>
                  <a:schemeClr val="bg2">
                    <a:lumMod val="75000"/>
                  </a:schemeClr>
                </a:solidFill>
              </a:rPr>
              <a:t>Заказчик: производитель холодильников и стиральных машин в Черноземье. </a:t>
            </a:r>
          </a:p>
          <a:p>
            <a:r>
              <a:rPr lang="ru-RU" sz="1350" dirty="0">
                <a:solidFill>
                  <a:schemeClr val="bg2">
                    <a:lumMod val="75000"/>
                  </a:schemeClr>
                </a:solidFill>
              </a:rPr>
              <a:t>Стадии: Проектирование – изготовление </a:t>
            </a:r>
          </a:p>
          <a:p>
            <a:r>
              <a:rPr lang="ru-RU" sz="1350" dirty="0">
                <a:solidFill>
                  <a:schemeClr val="bg2">
                    <a:lumMod val="75000"/>
                  </a:schemeClr>
                </a:solidFill>
              </a:rPr>
              <a:t>– внедрение.  </a:t>
            </a:r>
          </a:p>
          <a:p>
            <a:endParaRPr lang="ru-RU" sz="135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196" y="2368074"/>
            <a:ext cx="2620070" cy="304333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9444" y="2373573"/>
            <a:ext cx="1621947" cy="304333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923" b="1474"/>
          <a:stretch/>
        </p:blipFill>
        <p:spPr>
          <a:xfrm>
            <a:off x="3077725" y="2375670"/>
            <a:ext cx="3618846" cy="3035742"/>
          </a:xfrm>
          <a:prstGeom prst="rect">
            <a:avLst/>
          </a:prstGeom>
        </p:spPr>
      </p:pic>
      <p:sp>
        <p:nvSpPr>
          <p:cNvPr id="17" name="Объект 2">
            <a:extLst>
              <a:ext uri="{FF2B5EF4-FFF2-40B4-BE49-F238E27FC236}">
                <a16:creationId xmlns:a16="http://schemas.microsoft.com/office/drawing/2014/main" id="{7E22E0F2-2F7F-4B36-8D1C-05C29BB183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4133" y="731994"/>
            <a:ext cx="7713352" cy="1246885"/>
          </a:xfrm>
        </p:spPr>
        <p:txBody>
          <a:bodyPr>
            <a:normAutofit/>
          </a:bodyPr>
          <a:lstStyle/>
          <a:p>
            <a:pPr algn="ctr"/>
            <a:r>
              <a:rPr lang="ru-RU" dirty="0"/>
              <a:t>Реализованные проекты</a:t>
            </a:r>
          </a:p>
          <a:p>
            <a:pPr algn="ctr"/>
            <a:endParaRPr lang="ru-RU" dirty="0"/>
          </a:p>
          <a:p>
            <a:pPr algn="ctr"/>
            <a:endParaRPr lang="ru-RU" dirty="0"/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CE8BCF11-F100-4D4D-BAEB-B94FD8A1E9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108" y="196568"/>
            <a:ext cx="1404449" cy="1492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1747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943613" y="5667547"/>
            <a:ext cx="6832320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50" dirty="0">
                <a:solidFill>
                  <a:schemeClr val="bg2">
                    <a:lumMod val="75000"/>
                  </a:schemeClr>
                </a:solidFill>
              </a:rPr>
              <a:t>Использование прибора позволило выявлять бракованные комплектующие </a:t>
            </a:r>
          </a:p>
          <a:p>
            <a:pPr algn="ctr"/>
            <a:r>
              <a:rPr lang="ru-RU" sz="1350" dirty="0">
                <a:solidFill>
                  <a:schemeClr val="bg2">
                    <a:lumMod val="75000"/>
                  </a:schemeClr>
                </a:solidFill>
              </a:rPr>
              <a:t>перед установкой в изделие.</a:t>
            </a:r>
          </a:p>
          <a:p>
            <a:pPr algn="ctr"/>
            <a:endParaRPr lang="ru-RU" sz="135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644773" y="1355435"/>
            <a:ext cx="3993791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50" dirty="0">
                <a:solidFill>
                  <a:schemeClr val="bg2">
                    <a:lumMod val="75000"/>
                  </a:schemeClr>
                </a:solidFill>
              </a:rPr>
              <a:t>Наименование: «Прибор проверки электрических цепей вентилятора и </a:t>
            </a:r>
            <a:r>
              <a:rPr lang="ru-RU" sz="1350" dirty="0" err="1">
                <a:solidFill>
                  <a:schemeClr val="bg2">
                    <a:lumMod val="75000"/>
                  </a:schemeClr>
                </a:solidFill>
              </a:rPr>
              <a:t>тена</a:t>
            </a:r>
            <a:r>
              <a:rPr lang="ru-RU" sz="1350" dirty="0">
                <a:solidFill>
                  <a:schemeClr val="bg2">
                    <a:lumMod val="75000"/>
                  </a:schemeClr>
                </a:solidFill>
              </a:rPr>
              <a:t> холодильника»</a:t>
            </a:r>
          </a:p>
          <a:p>
            <a:r>
              <a:rPr lang="ru-RU" sz="1350" dirty="0">
                <a:solidFill>
                  <a:schemeClr val="bg2">
                    <a:lumMod val="75000"/>
                  </a:schemeClr>
                </a:solidFill>
              </a:rPr>
              <a:t>Срок реализации: 4 недели</a:t>
            </a:r>
          </a:p>
          <a:p>
            <a:endParaRPr lang="ru-RU" sz="1350" dirty="0"/>
          </a:p>
        </p:txBody>
      </p:sp>
      <p:sp>
        <p:nvSpPr>
          <p:cNvPr id="11" name="TextBox 10"/>
          <p:cNvSpPr txBox="1"/>
          <p:nvPr/>
        </p:nvSpPr>
        <p:spPr>
          <a:xfrm>
            <a:off x="592280" y="1355436"/>
            <a:ext cx="3906949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50" dirty="0">
                <a:solidFill>
                  <a:schemeClr val="bg2">
                    <a:lumMod val="75000"/>
                  </a:schemeClr>
                </a:solidFill>
              </a:rPr>
              <a:t>Заказчик: производитель холодильников и стиральных машин в Черноземье. </a:t>
            </a:r>
          </a:p>
          <a:p>
            <a:r>
              <a:rPr lang="ru-RU" sz="1350" dirty="0">
                <a:solidFill>
                  <a:schemeClr val="bg2">
                    <a:lumMod val="75000"/>
                  </a:schemeClr>
                </a:solidFill>
              </a:rPr>
              <a:t>Стадии: Проектирование – изготовление </a:t>
            </a:r>
          </a:p>
          <a:p>
            <a:r>
              <a:rPr lang="ru-RU" sz="1350" dirty="0">
                <a:solidFill>
                  <a:schemeClr val="bg2">
                    <a:lumMod val="75000"/>
                  </a:schemeClr>
                </a:solidFill>
              </a:rPr>
              <a:t>– внедрение.  </a:t>
            </a:r>
          </a:p>
          <a:p>
            <a:endParaRPr lang="ru-RU" sz="135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807" y="2312131"/>
            <a:ext cx="3931264" cy="294844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615" y="2318307"/>
            <a:ext cx="3923030" cy="2942272"/>
          </a:xfrm>
          <a:prstGeom prst="rect">
            <a:avLst/>
          </a:prstGeom>
        </p:spPr>
      </p:pic>
      <p:sp>
        <p:nvSpPr>
          <p:cNvPr id="16" name="Объект 2">
            <a:extLst>
              <a:ext uri="{FF2B5EF4-FFF2-40B4-BE49-F238E27FC236}">
                <a16:creationId xmlns:a16="http://schemas.microsoft.com/office/drawing/2014/main" id="{7C75405A-12C0-4CB0-AEC0-9896D550F9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4133" y="731994"/>
            <a:ext cx="7713352" cy="1246885"/>
          </a:xfrm>
        </p:spPr>
        <p:txBody>
          <a:bodyPr>
            <a:normAutofit/>
          </a:bodyPr>
          <a:lstStyle/>
          <a:p>
            <a:pPr algn="ctr"/>
            <a:r>
              <a:rPr lang="ru-RU" dirty="0"/>
              <a:t>Реализованные проекты</a:t>
            </a:r>
          </a:p>
          <a:p>
            <a:pPr algn="ctr"/>
            <a:endParaRPr lang="ru-RU" dirty="0"/>
          </a:p>
          <a:p>
            <a:pPr algn="ctr"/>
            <a:endParaRPr lang="ru-RU" dirty="0"/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53CAFCE5-7CEC-458E-83E7-F5FFC8D942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108" y="196568"/>
            <a:ext cx="1404449" cy="1492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1328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063332" y="5244163"/>
            <a:ext cx="6896440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50" dirty="0">
                <a:solidFill>
                  <a:schemeClr val="bg2">
                    <a:lumMod val="75000"/>
                  </a:schemeClr>
                </a:solidFill>
              </a:rPr>
              <a:t>Реализация проекта позволила оптимизировать операцию </a:t>
            </a:r>
            <a:r>
              <a:rPr lang="ru-RU" sz="1350" dirty="0" err="1">
                <a:solidFill>
                  <a:schemeClr val="bg2">
                    <a:lumMod val="75000"/>
                  </a:schemeClr>
                </a:solidFill>
              </a:rPr>
              <a:t>подсборки</a:t>
            </a:r>
            <a:r>
              <a:rPr lang="ru-RU" sz="135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ru-RU" sz="1350" dirty="0" err="1">
                <a:solidFill>
                  <a:schemeClr val="bg2">
                    <a:lumMod val="75000"/>
                  </a:schemeClr>
                </a:solidFill>
              </a:rPr>
              <a:t>тена</a:t>
            </a:r>
            <a:r>
              <a:rPr lang="ru-RU" sz="1350" dirty="0">
                <a:solidFill>
                  <a:schemeClr val="bg2">
                    <a:lumMod val="75000"/>
                  </a:schemeClr>
                </a:solidFill>
              </a:rPr>
              <a:t> </a:t>
            </a:r>
          </a:p>
          <a:p>
            <a:pPr algn="ctr"/>
            <a:r>
              <a:rPr lang="ru-RU" sz="1350" dirty="0">
                <a:solidFill>
                  <a:schemeClr val="bg2">
                    <a:lumMod val="75000"/>
                  </a:schemeClr>
                </a:solidFill>
              </a:rPr>
              <a:t>поддона каплепадения, ранее проводимую вручную.</a:t>
            </a:r>
          </a:p>
          <a:p>
            <a:pPr algn="ctr"/>
            <a:endParaRPr lang="ru-RU" sz="135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99331" y="1267420"/>
            <a:ext cx="39937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50" dirty="0">
                <a:solidFill>
                  <a:schemeClr val="bg2">
                    <a:lumMod val="75000"/>
                  </a:schemeClr>
                </a:solidFill>
              </a:rPr>
              <a:t>Наименование: «Пресс </a:t>
            </a:r>
            <a:r>
              <a:rPr lang="ru-RU" sz="1350" dirty="0" err="1">
                <a:solidFill>
                  <a:schemeClr val="bg2">
                    <a:lumMod val="75000"/>
                  </a:schemeClr>
                </a:solidFill>
              </a:rPr>
              <a:t>подсборки</a:t>
            </a:r>
            <a:r>
              <a:rPr lang="ru-RU" sz="135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ru-RU" sz="1350" dirty="0" err="1">
                <a:solidFill>
                  <a:schemeClr val="bg2">
                    <a:lumMod val="75000"/>
                  </a:schemeClr>
                </a:solidFill>
              </a:rPr>
              <a:t>тена</a:t>
            </a:r>
            <a:r>
              <a:rPr lang="ru-RU" sz="1350" dirty="0">
                <a:solidFill>
                  <a:schemeClr val="bg2">
                    <a:lumMod val="75000"/>
                  </a:schemeClr>
                </a:solidFill>
              </a:rPr>
              <a:t> поддона каплепадения ручной»</a:t>
            </a:r>
          </a:p>
          <a:p>
            <a:r>
              <a:rPr lang="ru-RU" sz="1350" dirty="0">
                <a:solidFill>
                  <a:schemeClr val="bg2">
                    <a:lumMod val="75000"/>
                  </a:schemeClr>
                </a:solidFill>
              </a:rPr>
              <a:t>Срок реализации: 8 недель</a:t>
            </a:r>
          </a:p>
          <a:p>
            <a:endParaRPr lang="ru-RU" sz="1350" dirty="0"/>
          </a:p>
        </p:txBody>
      </p:sp>
      <p:sp>
        <p:nvSpPr>
          <p:cNvPr id="11" name="TextBox 10"/>
          <p:cNvSpPr txBox="1"/>
          <p:nvPr/>
        </p:nvSpPr>
        <p:spPr>
          <a:xfrm>
            <a:off x="526745" y="1256046"/>
            <a:ext cx="3906949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50" dirty="0">
                <a:solidFill>
                  <a:schemeClr val="bg2">
                    <a:lumMod val="75000"/>
                  </a:schemeClr>
                </a:solidFill>
              </a:rPr>
              <a:t>Заказчик: производитель холодильников и стиральных машин в Черноземье. </a:t>
            </a:r>
          </a:p>
          <a:p>
            <a:r>
              <a:rPr lang="ru-RU" sz="1350" dirty="0">
                <a:solidFill>
                  <a:schemeClr val="bg2">
                    <a:lumMod val="75000"/>
                  </a:schemeClr>
                </a:solidFill>
              </a:rPr>
              <a:t>Стадии: Проектирование – изготовление </a:t>
            </a:r>
          </a:p>
          <a:p>
            <a:r>
              <a:rPr lang="ru-RU" sz="1350" dirty="0">
                <a:solidFill>
                  <a:schemeClr val="bg2">
                    <a:lumMod val="75000"/>
                  </a:schemeClr>
                </a:solidFill>
              </a:rPr>
              <a:t>– внедрение.  </a:t>
            </a:r>
          </a:p>
          <a:p>
            <a:endParaRPr lang="ru-RU" sz="135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75" t="-505"/>
          <a:stretch/>
        </p:blipFill>
        <p:spPr>
          <a:xfrm>
            <a:off x="183632" y="2502931"/>
            <a:ext cx="3047633" cy="222065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7397" y="2474274"/>
            <a:ext cx="2882133" cy="216159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48" t="-731" r="22782"/>
          <a:stretch/>
        </p:blipFill>
        <p:spPr>
          <a:xfrm>
            <a:off x="3231265" y="2474274"/>
            <a:ext cx="2736132" cy="2473158"/>
          </a:xfrm>
          <a:prstGeom prst="rect">
            <a:avLst/>
          </a:prstGeom>
        </p:spPr>
      </p:pic>
      <p:sp>
        <p:nvSpPr>
          <p:cNvPr id="17" name="Объект 2">
            <a:extLst>
              <a:ext uri="{FF2B5EF4-FFF2-40B4-BE49-F238E27FC236}">
                <a16:creationId xmlns:a16="http://schemas.microsoft.com/office/drawing/2014/main" id="{C57322BE-6839-42E9-ADCB-C395A829CD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4133" y="731994"/>
            <a:ext cx="7713352" cy="1246885"/>
          </a:xfrm>
        </p:spPr>
        <p:txBody>
          <a:bodyPr>
            <a:normAutofit/>
          </a:bodyPr>
          <a:lstStyle/>
          <a:p>
            <a:pPr algn="ctr"/>
            <a:r>
              <a:rPr lang="ru-RU" dirty="0"/>
              <a:t>Реализованные проекты</a:t>
            </a:r>
          </a:p>
          <a:p>
            <a:pPr algn="ctr"/>
            <a:endParaRPr lang="ru-RU" dirty="0"/>
          </a:p>
          <a:p>
            <a:pPr algn="ctr"/>
            <a:endParaRPr lang="ru-RU" dirty="0"/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739A61F2-DC7C-4E09-A252-8C4DEFEEFB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108" y="196568"/>
            <a:ext cx="1404449" cy="1492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7322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439365" y="5470863"/>
            <a:ext cx="8137164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50" dirty="0">
                <a:solidFill>
                  <a:schemeClr val="bg2">
                    <a:lumMod val="75000"/>
                  </a:schemeClr>
                </a:solidFill>
              </a:rPr>
              <a:t>Реализация проекта позволит автоматизировать процесс перемещения и складирования</a:t>
            </a:r>
          </a:p>
          <a:p>
            <a:pPr algn="ctr"/>
            <a:r>
              <a:rPr lang="ru-RU" sz="1350" dirty="0">
                <a:solidFill>
                  <a:schemeClr val="bg2">
                    <a:lumMod val="75000"/>
                  </a:schemeClr>
                </a:solidFill>
              </a:rPr>
              <a:t>Пластин контроля утечки воды, после испытания стиральных машин.</a:t>
            </a:r>
          </a:p>
          <a:p>
            <a:pPr algn="ctr"/>
            <a:endParaRPr lang="ru-RU" sz="135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701399" y="1291217"/>
            <a:ext cx="3993791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50" dirty="0">
                <a:solidFill>
                  <a:schemeClr val="bg2">
                    <a:lumMod val="75000"/>
                  </a:schemeClr>
                </a:solidFill>
              </a:rPr>
              <a:t>Наименование: «Механизм перемещения пластин контроля утечки воды»</a:t>
            </a:r>
          </a:p>
          <a:p>
            <a:r>
              <a:rPr lang="ru-RU" sz="1350" dirty="0">
                <a:solidFill>
                  <a:schemeClr val="bg2">
                    <a:lumMod val="75000"/>
                  </a:schemeClr>
                </a:solidFill>
              </a:rPr>
              <a:t>Срок реализации: на стадии проектирования</a:t>
            </a:r>
          </a:p>
          <a:p>
            <a:endParaRPr lang="ru-RU" sz="1350" dirty="0"/>
          </a:p>
        </p:txBody>
      </p:sp>
      <p:sp>
        <p:nvSpPr>
          <p:cNvPr id="11" name="TextBox 10"/>
          <p:cNvSpPr txBox="1"/>
          <p:nvPr/>
        </p:nvSpPr>
        <p:spPr>
          <a:xfrm>
            <a:off x="535654" y="1291218"/>
            <a:ext cx="3906949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50" dirty="0">
                <a:solidFill>
                  <a:schemeClr val="bg2">
                    <a:lumMod val="75000"/>
                  </a:schemeClr>
                </a:solidFill>
              </a:rPr>
              <a:t>Заказчик: производитель холодильников и стиральных машин в Черноземье. </a:t>
            </a:r>
          </a:p>
          <a:p>
            <a:r>
              <a:rPr lang="ru-RU" sz="1350" dirty="0">
                <a:solidFill>
                  <a:schemeClr val="bg2">
                    <a:lumMod val="75000"/>
                  </a:schemeClr>
                </a:solidFill>
              </a:rPr>
              <a:t>Стадии: Проектирование – изготовление </a:t>
            </a:r>
          </a:p>
          <a:p>
            <a:r>
              <a:rPr lang="ru-RU" sz="1350" dirty="0">
                <a:solidFill>
                  <a:schemeClr val="bg2">
                    <a:lumMod val="75000"/>
                  </a:schemeClr>
                </a:solidFill>
              </a:rPr>
              <a:t>– внедрение.  </a:t>
            </a:r>
          </a:p>
          <a:p>
            <a:endParaRPr lang="ru-RU" sz="135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203" r="3118"/>
          <a:stretch/>
        </p:blipFill>
        <p:spPr>
          <a:xfrm>
            <a:off x="216212" y="2538104"/>
            <a:ext cx="2708076" cy="214368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163" y="2533147"/>
            <a:ext cx="3358255" cy="214368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8294" y="2538102"/>
            <a:ext cx="2140661" cy="2178717"/>
          </a:xfrm>
          <a:prstGeom prst="rect">
            <a:avLst/>
          </a:prstGeom>
        </p:spPr>
      </p:pic>
      <p:sp>
        <p:nvSpPr>
          <p:cNvPr id="17" name="Объект 2">
            <a:extLst>
              <a:ext uri="{FF2B5EF4-FFF2-40B4-BE49-F238E27FC236}">
                <a16:creationId xmlns:a16="http://schemas.microsoft.com/office/drawing/2014/main" id="{3EB5CE86-3E03-4FDE-8855-B1E433AAA9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4133" y="731994"/>
            <a:ext cx="7713352" cy="1246885"/>
          </a:xfrm>
        </p:spPr>
        <p:txBody>
          <a:bodyPr>
            <a:normAutofit/>
          </a:bodyPr>
          <a:lstStyle/>
          <a:p>
            <a:pPr algn="ctr"/>
            <a:r>
              <a:rPr lang="ru-RU" dirty="0"/>
              <a:t>Реализованные проекты</a:t>
            </a:r>
          </a:p>
          <a:p>
            <a:pPr algn="ctr"/>
            <a:endParaRPr lang="ru-RU" dirty="0"/>
          </a:p>
          <a:p>
            <a:pPr algn="ctr"/>
            <a:endParaRPr lang="ru-RU" dirty="0"/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D9BB2D61-E419-4003-84C8-83723A0A5A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108" y="196568"/>
            <a:ext cx="1404449" cy="1492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3296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/>
          <a:srcRect t="11405" r="5776" b="5193"/>
          <a:stretch/>
        </p:blipFill>
        <p:spPr>
          <a:xfrm>
            <a:off x="7035731" y="2782227"/>
            <a:ext cx="1996895" cy="250116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949739" y="5471005"/>
            <a:ext cx="524214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50" dirty="0">
                <a:solidFill>
                  <a:schemeClr val="bg2">
                    <a:lumMod val="75000"/>
                  </a:schemeClr>
                </a:solidFill>
              </a:rPr>
              <a:t>Реализация проекта позволила облегчить труд работника </a:t>
            </a:r>
          </a:p>
          <a:p>
            <a:pPr algn="ctr"/>
            <a:r>
              <a:rPr lang="ru-RU" sz="1350" dirty="0">
                <a:solidFill>
                  <a:schemeClr val="bg2">
                    <a:lumMod val="75000"/>
                  </a:schemeClr>
                </a:solidFill>
              </a:rPr>
              <a:t>при перемещении и установке противовесов.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771652" y="1506147"/>
            <a:ext cx="39937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50" dirty="0">
                <a:solidFill>
                  <a:schemeClr val="bg2">
                    <a:lumMod val="75000"/>
                  </a:schemeClr>
                </a:solidFill>
              </a:rPr>
              <a:t>Наименование: «Подъемник пневматический»</a:t>
            </a:r>
          </a:p>
          <a:p>
            <a:r>
              <a:rPr lang="ru-RU" sz="1350" dirty="0">
                <a:solidFill>
                  <a:schemeClr val="bg2">
                    <a:lumMod val="75000"/>
                  </a:schemeClr>
                </a:solidFill>
              </a:rPr>
              <a:t>Срок реализации: на стадии внедрения</a:t>
            </a:r>
          </a:p>
          <a:p>
            <a:endParaRPr lang="ru-RU" sz="1350" dirty="0"/>
          </a:p>
        </p:txBody>
      </p:sp>
      <p:sp>
        <p:nvSpPr>
          <p:cNvPr id="11" name="TextBox 10"/>
          <p:cNvSpPr txBox="1"/>
          <p:nvPr/>
        </p:nvSpPr>
        <p:spPr>
          <a:xfrm>
            <a:off x="523474" y="1544696"/>
            <a:ext cx="3906949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50" dirty="0">
                <a:solidFill>
                  <a:schemeClr val="bg2">
                    <a:lumMod val="75000"/>
                  </a:schemeClr>
                </a:solidFill>
              </a:rPr>
              <a:t>Заказчик: производитель холодильников и стиральных машин в Черноземье. </a:t>
            </a:r>
          </a:p>
          <a:p>
            <a:r>
              <a:rPr lang="ru-RU" sz="1350" dirty="0">
                <a:solidFill>
                  <a:schemeClr val="bg2">
                    <a:lumMod val="75000"/>
                  </a:schemeClr>
                </a:solidFill>
              </a:rPr>
              <a:t>Стадии: Проектирование – изготовление </a:t>
            </a:r>
          </a:p>
          <a:p>
            <a:r>
              <a:rPr lang="ru-RU" sz="1350" dirty="0">
                <a:solidFill>
                  <a:schemeClr val="bg2">
                    <a:lumMod val="75000"/>
                  </a:schemeClr>
                </a:solidFill>
              </a:rPr>
              <a:t>– внедрение.  </a:t>
            </a:r>
          </a:p>
          <a:p>
            <a:endParaRPr lang="ru-RU" sz="135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61108" y="2602202"/>
            <a:ext cx="1627583" cy="268271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/>
          <a:srcRect l="-1" t="38400" r="2152" b="13725"/>
          <a:stretch/>
        </p:blipFill>
        <p:spPr>
          <a:xfrm>
            <a:off x="2108269" y="2846505"/>
            <a:ext cx="4855820" cy="2444742"/>
          </a:xfrm>
          <a:prstGeom prst="rect">
            <a:avLst/>
          </a:prstGeom>
        </p:spPr>
      </p:pic>
      <p:sp>
        <p:nvSpPr>
          <p:cNvPr id="17" name="Объект 2">
            <a:extLst>
              <a:ext uri="{FF2B5EF4-FFF2-40B4-BE49-F238E27FC236}">
                <a16:creationId xmlns:a16="http://schemas.microsoft.com/office/drawing/2014/main" id="{58ADED1B-10AD-4B76-8AFE-43FC2AAEC7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4133" y="731994"/>
            <a:ext cx="7713352" cy="1246885"/>
          </a:xfrm>
        </p:spPr>
        <p:txBody>
          <a:bodyPr>
            <a:normAutofit/>
          </a:bodyPr>
          <a:lstStyle/>
          <a:p>
            <a:pPr algn="ctr"/>
            <a:r>
              <a:rPr lang="ru-RU" dirty="0"/>
              <a:t>Реализованные проекты</a:t>
            </a:r>
          </a:p>
          <a:p>
            <a:pPr algn="ctr"/>
            <a:endParaRPr lang="ru-RU" dirty="0"/>
          </a:p>
          <a:p>
            <a:pPr algn="ctr"/>
            <a:endParaRPr lang="ru-RU" dirty="0"/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400153EB-5B1E-47FE-BDE4-A08FCE0B17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108" y="196568"/>
            <a:ext cx="1404449" cy="1492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4478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/>
          <a:srcRect r="5946" b="2719"/>
          <a:stretch/>
        </p:blipFill>
        <p:spPr>
          <a:xfrm>
            <a:off x="6724022" y="2887813"/>
            <a:ext cx="2156732" cy="223072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048851" y="5519643"/>
            <a:ext cx="7043916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50" dirty="0">
                <a:solidFill>
                  <a:schemeClr val="bg2">
                    <a:lumMod val="75000"/>
                  </a:schemeClr>
                </a:solidFill>
              </a:rPr>
              <a:t>Реализация проекта позволила ускорить и упростить процесс сборки дверей</a:t>
            </a:r>
          </a:p>
          <a:p>
            <a:pPr algn="ctr"/>
            <a:endParaRPr lang="ru-RU" sz="135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701399" y="1456575"/>
            <a:ext cx="3993791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50" dirty="0">
                <a:solidFill>
                  <a:schemeClr val="bg2">
                    <a:lumMod val="75000"/>
                  </a:schemeClr>
                </a:solidFill>
              </a:rPr>
              <a:t>Наименование: «Конвейер мобильный»</a:t>
            </a:r>
          </a:p>
          <a:p>
            <a:r>
              <a:rPr lang="ru-RU" sz="1350" dirty="0">
                <a:solidFill>
                  <a:schemeClr val="bg2">
                    <a:lumMod val="75000"/>
                  </a:schemeClr>
                </a:solidFill>
              </a:rPr>
              <a:t>Срок реализации: 9 недель (3ед)</a:t>
            </a:r>
          </a:p>
          <a:p>
            <a:endParaRPr lang="ru-RU" sz="1350" dirty="0"/>
          </a:p>
        </p:txBody>
      </p:sp>
      <p:sp>
        <p:nvSpPr>
          <p:cNvPr id="11" name="TextBox 10"/>
          <p:cNvSpPr txBox="1"/>
          <p:nvPr/>
        </p:nvSpPr>
        <p:spPr>
          <a:xfrm>
            <a:off x="535654" y="1456575"/>
            <a:ext cx="3906949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50" dirty="0">
                <a:solidFill>
                  <a:schemeClr val="bg2">
                    <a:lumMod val="75000"/>
                  </a:schemeClr>
                </a:solidFill>
              </a:rPr>
              <a:t>Заказчик: производитель холодильников и стиральных машин в Черноземье. </a:t>
            </a:r>
          </a:p>
          <a:p>
            <a:r>
              <a:rPr lang="ru-RU" sz="1350" dirty="0">
                <a:solidFill>
                  <a:schemeClr val="bg2">
                    <a:lumMod val="75000"/>
                  </a:schemeClr>
                </a:solidFill>
              </a:rPr>
              <a:t>Стадии: Проектирование – изготовление </a:t>
            </a:r>
          </a:p>
          <a:p>
            <a:r>
              <a:rPr lang="ru-RU" sz="1350" dirty="0">
                <a:solidFill>
                  <a:schemeClr val="bg2">
                    <a:lumMod val="75000"/>
                  </a:schemeClr>
                </a:solidFill>
              </a:rPr>
              <a:t>– внедрение.  </a:t>
            </a:r>
          </a:p>
          <a:p>
            <a:endParaRPr lang="ru-RU" sz="135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l="9532" t="2026" r="10309" b="-1"/>
          <a:stretch/>
        </p:blipFill>
        <p:spPr>
          <a:xfrm>
            <a:off x="317052" y="2894184"/>
            <a:ext cx="1829873" cy="223658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2260508" y="2887813"/>
            <a:ext cx="4375431" cy="2242958"/>
          </a:xfrm>
          <a:prstGeom prst="rect">
            <a:avLst/>
          </a:prstGeom>
        </p:spPr>
      </p:pic>
      <p:sp>
        <p:nvSpPr>
          <p:cNvPr id="17" name="Объект 2">
            <a:extLst>
              <a:ext uri="{FF2B5EF4-FFF2-40B4-BE49-F238E27FC236}">
                <a16:creationId xmlns:a16="http://schemas.microsoft.com/office/drawing/2014/main" id="{79274358-9BCB-422C-99E9-CFA9A70499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4133" y="731994"/>
            <a:ext cx="7713352" cy="1246885"/>
          </a:xfrm>
        </p:spPr>
        <p:txBody>
          <a:bodyPr>
            <a:normAutofit/>
          </a:bodyPr>
          <a:lstStyle/>
          <a:p>
            <a:pPr algn="ctr"/>
            <a:r>
              <a:rPr lang="ru-RU" dirty="0"/>
              <a:t>Реализованные проекты</a:t>
            </a:r>
          </a:p>
          <a:p>
            <a:pPr algn="ctr"/>
            <a:endParaRPr lang="ru-RU" dirty="0"/>
          </a:p>
          <a:p>
            <a:pPr algn="ctr"/>
            <a:endParaRPr lang="ru-RU" dirty="0"/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009BADB6-AE1D-4FE7-8F4F-C85DEA705B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108" y="196568"/>
            <a:ext cx="1404449" cy="1492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6968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667349" y="5519643"/>
            <a:ext cx="7806945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50" dirty="0">
                <a:solidFill>
                  <a:schemeClr val="bg2">
                    <a:lumMod val="75000"/>
                  </a:schemeClr>
                </a:solidFill>
              </a:rPr>
              <a:t>Реализация проекта позволила облегчить труд работник при установке противовесов </a:t>
            </a:r>
          </a:p>
          <a:p>
            <a:pPr algn="ctr"/>
            <a:r>
              <a:rPr lang="ru-RU" sz="1350" dirty="0">
                <a:solidFill>
                  <a:schemeClr val="bg2">
                    <a:lumMod val="75000"/>
                  </a:schemeClr>
                </a:solidFill>
              </a:rPr>
              <a:t>В корпус стиральной машины</a:t>
            </a:r>
          </a:p>
          <a:p>
            <a:pPr algn="ctr"/>
            <a:endParaRPr lang="ru-RU" sz="135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701399" y="1456575"/>
            <a:ext cx="39937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50" dirty="0">
                <a:solidFill>
                  <a:schemeClr val="bg2">
                    <a:lumMod val="75000"/>
                  </a:schemeClr>
                </a:solidFill>
              </a:rPr>
              <a:t>Наименование: «Вакуумный захват для бетонных противовесов»</a:t>
            </a:r>
          </a:p>
          <a:p>
            <a:r>
              <a:rPr lang="ru-RU" sz="1350" dirty="0">
                <a:solidFill>
                  <a:schemeClr val="bg2">
                    <a:lumMod val="75000"/>
                  </a:schemeClr>
                </a:solidFill>
              </a:rPr>
              <a:t>Срок реализации: 10 недель </a:t>
            </a:r>
          </a:p>
          <a:p>
            <a:endParaRPr lang="ru-RU" sz="1350" dirty="0"/>
          </a:p>
        </p:txBody>
      </p:sp>
      <p:sp>
        <p:nvSpPr>
          <p:cNvPr id="11" name="TextBox 10"/>
          <p:cNvSpPr txBox="1"/>
          <p:nvPr/>
        </p:nvSpPr>
        <p:spPr>
          <a:xfrm>
            <a:off x="535654" y="1456575"/>
            <a:ext cx="3906949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50" dirty="0">
                <a:solidFill>
                  <a:schemeClr val="bg2">
                    <a:lumMod val="75000"/>
                  </a:schemeClr>
                </a:solidFill>
              </a:rPr>
              <a:t>Заказчик: производитель холодильников и стиральных машин в Черноземье. </a:t>
            </a:r>
          </a:p>
          <a:p>
            <a:r>
              <a:rPr lang="ru-RU" sz="1350" dirty="0">
                <a:solidFill>
                  <a:schemeClr val="bg2">
                    <a:lumMod val="75000"/>
                  </a:schemeClr>
                </a:solidFill>
              </a:rPr>
              <a:t>Стадии: Проектирование – изготовление </a:t>
            </a:r>
          </a:p>
          <a:p>
            <a:r>
              <a:rPr lang="ru-RU" sz="1350" dirty="0">
                <a:solidFill>
                  <a:schemeClr val="bg2">
                    <a:lumMod val="75000"/>
                  </a:schemeClr>
                </a:solidFill>
              </a:rPr>
              <a:t>– внедрение.  </a:t>
            </a:r>
          </a:p>
          <a:p>
            <a:endParaRPr lang="ru-RU" sz="1350" dirty="0"/>
          </a:p>
        </p:txBody>
      </p:sp>
      <p:sp>
        <p:nvSpPr>
          <p:cNvPr id="17" name="Объект 2">
            <a:extLst>
              <a:ext uri="{FF2B5EF4-FFF2-40B4-BE49-F238E27FC236}">
                <a16:creationId xmlns:a16="http://schemas.microsoft.com/office/drawing/2014/main" id="{79274358-9BCB-422C-99E9-CFA9A70499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4133" y="731994"/>
            <a:ext cx="7713352" cy="1246885"/>
          </a:xfrm>
        </p:spPr>
        <p:txBody>
          <a:bodyPr>
            <a:normAutofit/>
          </a:bodyPr>
          <a:lstStyle/>
          <a:p>
            <a:pPr algn="ctr"/>
            <a:r>
              <a:rPr lang="ru-RU" dirty="0"/>
              <a:t>Реализованные проекты</a:t>
            </a:r>
          </a:p>
          <a:p>
            <a:pPr algn="ctr"/>
            <a:endParaRPr lang="ru-RU" dirty="0"/>
          </a:p>
          <a:p>
            <a:pPr algn="ctr"/>
            <a:endParaRPr lang="ru-RU" dirty="0"/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009BADB6-AE1D-4FE7-8F4F-C85DEA705B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108" y="196568"/>
            <a:ext cx="1404449" cy="149212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C9945B2-2BA1-4DC9-B2FC-E9DDE67278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785" y="2486787"/>
            <a:ext cx="3189544" cy="2309365"/>
          </a:xfrm>
          <a:prstGeom prst="rect">
            <a:avLst/>
          </a:prstGeom>
        </p:spPr>
      </p:pic>
      <p:pic>
        <p:nvPicPr>
          <p:cNvPr id="5" name="Рисунок 4" descr="Изображение выглядит как человек, здание, внутренний, молодой&#10;&#10;Автоматически созданное описание">
            <a:extLst>
              <a:ext uri="{FF2B5EF4-FFF2-40B4-BE49-F238E27FC236}">
                <a16:creationId xmlns:a16="http://schemas.microsoft.com/office/drawing/2014/main" id="{06EC0075-D86B-4281-812A-DC782CFF3D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83433" y="2553181"/>
            <a:ext cx="3189545" cy="2392159"/>
          </a:xfrm>
          <a:prstGeom prst="rect">
            <a:avLst/>
          </a:prstGeom>
        </p:spPr>
      </p:pic>
      <p:pic>
        <p:nvPicPr>
          <p:cNvPr id="10" name="Рисунок 9" descr="Изображение выглядит как здание, внутренний, металлический, сидит&#10;&#10;Автоматически созданное описание">
            <a:extLst>
              <a:ext uri="{FF2B5EF4-FFF2-40B4-BE49-F238E27FC236}">
                <a16:creationId xmlns:a16="http://schemas.microsoft.com/office/drawing/2014/main" id="{0DE017CA-37C3-4E34-AE93-667547FD81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18487" y="2249445"/>
            <a:ext cx="2397324" cy="3196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8797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62789" y="872888"/>
            <a:ext cx="7484752" cy="423178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LEAN </a:t>
            </a:r>
            <a:r>
              <a:rPr lang="ru-RU" dirty="0"/>
              <a:t>системы и бережливое производство</a:t>
            </a:r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9395FB02-C945-4E5D-9A69-B447176E85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108" y="196568"/>
            <a:ext cx="1404449" cy="149212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15176EA-C5C1-4F0C-95CF-937987C040A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711" t="18495" r="11286" b="6649"/>
          <a:stretch/>
        </p:blipFill>
        <p:spPr>
          <a:xfrm>
            <a:off x="1450223" y="1759709"/>
            <a:ext cx="6243554" cy="4747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7012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8644" y="1259435"/>
            <a:ext cx="7484752" cy="423178"/>
          </a:xfrm>
        </p:spPr>
        <p:txBody>
          <a:bodyPr>
            <a:normAutofit fontScale="62500" lnSpcReduction="20000"/>
          </a:bodyPr>
          <a:lstStyle/>
          <a:p>
            <a:pPr algn="ctr"/>
            <a:r>
              <a:rPr lang="ru-RU" dirty="0"/>
              <a:t>Краткий список поставщиков, комплектующие которых мы используем в своих разработках</a:t>
            </a:r>
            <a:r>
              <a:rPr lang="en-US" dirty="0"/>
              <a:t>: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473" y="2217420"/>
            <a:ext cx="1150273" cy="54130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179578" y="2267509"/>
            <a:ext cx="133722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500" dirty="0">
                <a:solidFill>
                  <a:schemeClr val="bg2">
                    <a:lumMod val="75000"/>
                  </a:schemeClr>
                </a:solidFill>
              </a:rPr>
              <a:t>Элементы </a:t>
            </a:r>
          </a:p>
          <a:p>
            <a:r>
              <a:rPr lang="ru-RU" sz="1500" dirty="0">
                <a:solidFill>
                  <a:schemeClr val="bg2">
                    <a:lumMod val="75000"/>
                  </a:schemeClr>
                </a:solidFill>
              </a:rPr>
              <a:t>пневматики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5" t="21056" r="3744" b="28080"/>
          <a:stretch/>
        </p:blipFill>
        <p:spPr>
          <a:xfrm>
            <a:off x="969473" y="2905907"/>
            <a:ext cx="1304224" cy="638432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2273697" y="2959666"/>
            <a:ext cx="1816523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500" dirty="0">
                <a:solidFill>
                  <a:schemeClr val="bg2">
                    <a:lumMod val="75000"/>
                  </a:schemeClr>
                </a:solidFill>
              </a:rPr>
              <a:t>Пневматические</a:t>
            </a:r>
          </a:p>
          <a:p>
            <a:r>
              <a:rPr lang="ru-RU" sz="1500" dirty="0">
                <a:solidFill>
                  <a:schemeClr val="bg2">
                    <a:lumMod val="75000"/>
                  </a:schemeClr>
                </a:solidFill>
              </a:rPr>
              <a:t> приводы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" t="29063" r="1368" b="29395"/>
          <a:stretch/>
        </p:blipFill>
        <p:spPr>
          <a:xfrm>
            <a:off x="969473" y="3696288"/>
            <a:ext cx="1304224" cy="550364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2273696" y="3715737"/>
            <a:ext cx="1622560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500" dirty="0">
                <a:solidFill>
                  <a:schemeClr val="bg2">
                    <a:lumMod val="75000"/>
                  </a:schemeClr>
                </a:solidFill>
              </a:rPr>
              <a:t>Механические</a:t>
            </a:r>
          </a:p>
          <a:p>
            <a:r>
              <a:rPr lang="ru-RU" sz="1500" dirty="0">
                <a:solidFill>
                  <a:schemeClr val="bg2">
                    <a:lumMod val="75000"/>
                  </a:schemeClr>
                </a:solidFill>
              </a:rPr>
              <a:t>приводы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473" y="4423539"/>
            <a:ext cx="1203372" cy="609817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2273697" y="4532971"/>
            <a:ext cx="1595309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500" dirty="0">
                <a:solidFill>
                  <a:schemeClr val="bg2">
                    <a:lumMod val="75000"/>
                  </a:schemeClr>
                </a:solidFill>
              </a:rPr>
              <a:t>Подшипники и</a:t>
            </a:r>
          </a:p>
          <a:p>
            <a:r>
              <a:rPr lang="ru-RU" sz="1500" dirty="0">
                <a:solidFill>
                  <a:schemeClr val="bg2">
                    <a:lumMod val="75000"/>
                  </a:schemeClr>
                </a:solidFill>
              </a:rPr>
              <a:t>соединения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9367" y="2210055"/>
            <a:ext cx="1271397" cy="544885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5671958" y="2307898"/>
            <a:ext cx="2162772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500" dirty="0">
                <a:solidFill>
                  <a:schemeClr val="bg2">
                    <a:lumMod val="75000"/>
                  </a:schemeClr>
                </a:solidFill>
              </a:rPr>
              <a:t>Элементы линейных</a:t>
            </a:r>
          </a:p>
          <a:p>
            <a:r>
              <a:rPr lang="ru-RU" sz="1500" dirty="0">
                <a:solidFill>
                  <a:schemeClr val="bg2">
                    <a:lumMod val="75000"/>
                  </a:schemeClr>
                </a:solidFill>
              </a:rPr>
              <a:t>перемещений</a:t>
            </a: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9367" y="2980722"/>
            <a:ext cx="1298524" cy="507506"/>
          </a:xfrm>
          <a:prstGeom prst="rect">
            <a:avLst/>
          </a:prstGeom>
        </p:spPr>
      </p:pic>
      <p:sp>
        <p:nvSpPr>
          <p:cNvPr id="22" name="Прямоугольник 21"/>
          <p:cNvSpPr/>
          <p:nvPr/>
        </p:nvSpPr>
        <p:spPr>
          <a:xfrm>
            <a:off x="5671957" y="2959666"/>
            <a:ext cx="181812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500" dirty="0">
                <a:solidFill>
                  <a:schemeClr val="bg2">
                    <a:lumMod val="75000"/>
                  </a:schemeClr>
                </a:solidFill>
              </a:rPr>
              <a:t>Гидравлические </a:t>
            </a:r>
          </a:p>
          <a:p>
            <a:r>
              <a:rPr lang="ru-RU" sz="1500" dirty="0">
                <a:solidFill>
                  <a:schemeClr val="bg2">
                    <a:lumMod val="75000"/>
                  </a:schemeClr>
                </a:solidFill>
              </a:rPr>
              <a:t>элементы</a:t>
            </a: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9367" y="3688828"/>
            <a:ext cx="1298524" cy="681725"/>
          </a:xfrm>
          <a:prstGeom prst="rect">
            <a:avLst/>
          </a:prstGeom>
        </p:spPr>
      </p:pic>
      <p:sp>
        <p:nvSpPr>
          <p:cNvPr id="25" name="Прямоугольник 24"/>
          <p:cNvSpPr/>
          <p:nvPr/>
        </p:nvSpPr>
        <p:spPr>
          <a:xfrm>
            <a:off x="5672138" y="3769660"/>
            <a:ext cx="2361544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500" dirty="0">
                <a:solidFill>
                  <a:schemeClr val="bg2">
                    <a:lumMod val="75000"/>
                  </a:schemeClr>
                </a:solidFill>
              </a:rPr>
              <a:t>Контроллеры и</a:t>
            </a:r>
          </a:p>
          <a:p>
            <a:r>
              <a:rPr lang="ru-RU" sz="1500" dirty="0">
                <a:solidFill>
                  <a:schemeClr val="bg2">
                    <a:lumMod val="75000"/>
                  </a:schemeClr>
                </a:solidFill>
              </a:rPr>
              <a:t>Элементы управления</a:t>
            </a: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1167" y="4600675"/>
            <a:ext cx="1831448" cy="432680"/>
          </a:xfrm>
          <a:prstGeom prst="rect">
            <a:avLst/>
          </a:prstGeom>
        </p:spPr>
      </p:pic>
      <p:sp>
        <p:nvSpPr>
          <p:cNvPr id="27" name="Прямоугольник 26"/>
          <p:cNvSpPr/>
          <p:nvPr/>
        </p:nvSpPr>
        <p:spPr>
          <a:xfrm>
            <a:off x="6201730" y="4567600"/>
            <a:ext cx="1329210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500" dirty="0">
                <a:solidFill>
                  <a:schemeClr val="bg2">
                    <a:lumMod val="75000"/>
                  </a:schemeClr>
                </a:solidFill>
              </a:rPr>
              <a:t>Элементы </a:t>
            </a:r>
          </a:p>
          <a:p>
            <a:r>
              <a:rPr lang="ru-RU" sz="1500" dirty="0">
                <a:solidFill>
                  <a:schemeClr val="bg2">
                    <a:lumMod val="75000"/>
                  </a:schemeClr>
                </a:solidFill>
              </a:rPr>
              <a:t>конвейеров</a:t>
            </a:r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9395FB02-C945-4E5D-9A69-B447176E859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108" y="196568"/>
            <a:ext cx="1404449" cy="1492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8005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06653" y="2439084"/>
            <a:ext cx="6591604" cy="660863"/>
          </a:xfrm>
        </p:spPr>
        <p:txBody>
          <a:bodyPr>
            <a:noAutofit/>
          </a:bodyPr>
          <a:lstStyle/>
          <a:p>
            <a:pPr algn="ctr"/>
            <a:r>
              <a:rPr lang="ru-RU" sz="3000" dirty="0"/>
              <a:t>ИСМ</a:t>
            </a:r>
            <a:br>
              <a:rPr lang="ru-RU" sz="3000" dirty="0"/>
            </a:br>
            <a:r>
              <a:rPr lang="ru-RU" sz="3000" dirty="0"/>
              <a:t>технологии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3925" y="1051914"/>
            <a:ext cx="977060" cy="1038052"/>
          </a:xfrm>
          <a:prstGeom prst="rect">
            <a:avLst/>
          </a:prstGeo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1306653" y="4178298"/>
            <a:ext cx="6591604" cy="660863"/>
          </a:xfrm>
          <a:prstGeom prst="rect">
            <a:avLst/>
          </a:prstGeom>
          <a:effectLst/>
        </p:spPr>
        <p:txBody>
          <a:bodyPr vert="horz" lIns="68580" tIns="34290" rIns="68580" bIns="3429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8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100" dirty="0"/>
              <a:t>esmtecH.RU</a:t>
            </a:r>
          </a:p>
          <a:p>
            <a:pPr algn="ctr"/>
            <a:r>
              <a:rPr lang="en-US" sz="2100" dirty="0">
                <a:hlinkClick r:id="rId4"/>
              </a:rPr>
              <a:t>INFO@ESMTECH.RU</a:t>
            </a:r>
            <a:endParaRPr lang="en-US" sz="2100" dirty="0"/>
          </a:p>
          <a:p>
            <a:pPr algn="ctr"/>
            <a:r>
              <a:rPr lang="en-US" sz="2100" dirty="0"/>
              <a:t>+79</a:t>
            </a:r>
            <a:r>
              <a:rPr lang="ru-RU" sz="2100" dirty="0"/>
              <a:t>260202931</a:t>
            </a:r>
          </a:p>
          <a:p>
            <a:pPr algn="ctr"/>
            <a:r>
              <a:rPr lang="ru-RU" sz="2100" dirty="0"/>
              <a:t>+79205134229</a:t>
            </a:r>
            <a:endParaRPr lang="en-US" sz="2100" dirty="0"/>
          </a:p>
          <a:p>
            <a:pPr algn="ctr"/>
            <a:r>
              <a:rPr lang="ru-RU" sz="2100" dirty="0"/>
              <a:t>Липецк, </a:t>
            </a:r>
            <a:r>
              <a:rPr lang="ru-RU" sz="2100" dirty="0" err="1"/>
              <a:t>Краснозаводская</a:t>
            </a:r>
            <a:r>
              <a:rPr lang="ru-RU" sz="2100" dirty="0"/>
              <a:t> д.1</a:t>
            </a:r>
          </a:p>
        </p:txBody>
      </p:sp>
    </p:spTree>
    <p:extLst>
      <p:ext uri="{BB962C8B-B14F-4D97-AF65-F5344CB8AC3E}">
        <p14:creationId xmlns:p14="http://schemas.microsoft.com/office/powerpoint/2010/main" val="41656144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91978" y="1082035"/>
            <a:ext cx="6400800" cy="1130300"/>
          </a:xfrm>
        </p:spPr>
        <p:txBody>
          <a:bodyPr>
            <a:normAutofit/>
          </a:bodyPr>
          <a:lstStyle/>
          <a:p>
            <a:pPr algn="ctr"/>
            <a:r>
              <a:rPr lang="ru-RU" sz="3600" dirty="0" err="1"/>
              <a:t>Исм</a:t>
            </a:r>
            <a:r>
              <a:rPr lang="ru-RU" sz="3600" dirty="0"/>
              <a:t>-технологии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84735" y="3010603"/>
            <a:ext cx="5133285" cy="2235767"/>
          </a:xfrm>
        </p:spPr>
        <p:txBody>
          <a:bodyPr>
            <a:normAutofit/>
          </a:bodyPr>
          <a:lstStyle/>
          <a:p>
            <a:r>
              <a:rPr lang="ru-RU" sz="2400" dirty="0"/>
              <a:t>это</a:t>
            </a:r>
            <a:r>
              <a:rPr lang="en-US" sz="2400" dirty="0"/>
              <a:t>:</a:t>
            </a:r>
          </a:p>
          <a:p>
            <a:r>
              <a:rPr lang="ru-RU" sz="2400" dirty="0"/>
              <a:t>Инжиниринг</a:t>
            </a:r>
            <a:endParaRPr lang="en-US" sz="2400" dirty="0"/>
          </a:p>
          <a:p>
            <a:r>
              <a:rPr lang="ru-RU" sz="2400" dirty="0"/>
              <a:t>Снабжение</a:t>
            </a:r>
          </a:p>
          <a:p>
            <a:r>
              <a:rPr lang="ru-RU" sz="2400" dirty="0"/>
              <a:t>Машиностроение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59" y="1052245"/>
            <a:ext cx="1404449" cy="1492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6130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108" y="196568"/>
            <a:ext cx="1404449" cy="149212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6060" y="281396"/>
            <a:ext cx="7429499" cy="45059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инжиниринг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56060" y="863101"/>
            <a:ext cx="7429499" cy="694481"/>
          </a:xfrm>
        </p:spPr>
        <p:txBody>
          <a:bodyPr>
            <a:normAutofit fontScale="77500" lnSpcReduction="20000"/>
          </a:bodyPr>
          <a:lstStyle/>
          <a:p>
            <a:r>
              <a:rPr lang="ru-RU" dirty="0"/>
              <a:t>Одно из направлений деятельности нашей компании – это разработка и сопровождение проектов специализированных под нужды заказчика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731" y="1821378"/>
            <a:ext cx="2717684" cy="222353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3" t="7717"/>
          <a:stretch/>
        </p:blipFill>
        <p:spPr>
          <a:xfrm>
            <a:off x="1170005" y="4396127"/>
            <a:ext cx="3083917" cy="1618043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8588" y="1879737"/>
            <a:ext cx="2301512" cy="2277264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4734" y="4252474"/>
            <a:ext cx="2548304" cy="2105861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2350178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14133" y="731994"/>
            <a:ext cx="7713352" cy="1246885"/>
          </a:xfrm>
        </p:spPr>
        <p:txBody>
          <a:bodyPr>
            <a:normAutofit/>
          </a:bodyPr>
          <a:lstStyle/>
          <a:p>
            <a:pPr algn="ctr"/>
            <a:r>
              <a:rPr lang="ru-RU" dirty="0"/>
              <a:t>Реализованные проекты</a:t>
            </a:r>
          </a:p>
          <a:p>
            <a:pPr algn="ctr"/>
            <a:endParaRPr lang="ru-RU" dirty="0"/>
          </a:p>
          <a:p>
            <a:pPr algn="ctr"/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59" y="2615552"/>
            <a:ext cx="2579275" cy="208315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236" b="1068"/>
          <a:stretch/>
        </p:blipFill>
        <p:spPr>
          <a:xfrm>
            <a:off x="2768344" y="2606262"/>
            <a:ext cx="3492193" cy="209654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97" t="1" b="-196"/>
          <a:stretch/>
        </p:blipFill>
        <p:spPr>
          <a:xfrm>
            <a:off x="6327647" y="2615552"/>
            <a:ext cx="2480354" cy="209654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60859" y="5372219"/>
            <a:ext cx="724429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50" dirty="0">
                <a:solidFill>
                  <a:schemeClr val="bg2">
                    <a:lumMod val="75000"/>
                  </a:schemeClr>
                </a:solidFill>
              </a:rPr>
              <a:t>Реализация проекта позволила снизить трудоёмкость операции и возможность </a:t>
            </a:r>
          </a:p>
          <a:p>
            <a:pPr algn="ctr"/>
            <a:r>
              <a:rPr lang="ru-RU" sz="1350" dirty="0">
                <a:solidFill>
                  <a:schemeClr val="bg2">
                    <a:lumMod val="75000"/>
                  </a:schemeClr>
                </a:solidFill>
              </a:rPr>
              <a:t>появление брака, а так же повысить производительность труда.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621082" y="1346177"/>
            <a:ext cx="42103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50" dirty="0">
                <a:solidFill>
                  <a:schemeClr val="bg2">
                    <a:lumMod val="75000"/>
                  </a:schemeClr>
                </a:solidFill>
              </a:rPr>
              <a:t>Наименование: «Пресс для уплотнения </a:t>
            </a:r>
            <a:r>
              <a:rPr lang="ru-RU" sz="1350" dirty="0" err="1">
                <a:solidFill>
                  <a:schemeClr val="bg2">
                    <a:lumMod val="75000"/>
                  </a:schemeClr>
                </a:solidFill>
              </a:rPr>
              <a:t>контрдверей</a:t>
            </a:r>
            <a:r>
              <a:rPr lang="ru-RU" sz="1350" dirty="0">
                <a:solidFill>
                  <a:schemeClr val="bg2">
                    <a:lumMod val="75000"/>
                  </a:schemeClr>
                </a:solidFill>
              </a:rPr>
              <a:t>»</a:t>
            </a:r>
          </a:p>
          <a:p>
            <a:r>
              <a:rPr lang="ru-RU" sz="1350" dirty="0">
                <a:solidFill>
                  <a:schemeClr val="bg2">
                    <a:lumMod val="75000"/>
                  </a:schemeClr>
                </a:solidFill>
              </a:rPr>
              <a:t>Срок реализации: 8 недель</a:t>
            </a:r>
          </a:p>
          <a:p>
            <a:endParaRPr lang="ru-RU" sz="1350" dirty="0"/>
          </a:p>
        </p:txBody>
      </p:sp>
      <p:sp>
        <p:nvSpPr>
          <p:cNvPr id="16" name="TextBox 15"/>
          <p:cNvSpPr txBox="1"/>
          <p:nvPr/>
        </p:nvSpPr>
        <p:spPr>
          <a:xfrm>
            <a:off x="663860" y="1352686"/>
            <a:ext cx="3906949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50" dirty="0">
                <a:solidFill>
                  <a:schemeClr val="bg2">
                    <a:lumMod val="75000"/>
                  </a:schemeClr>
                </a:solidFill>
              </a:rPr>
              <a:t>Заказчик: производитель холодильников и стиральных машин в Черноземье. </a:t>
            </a:r>
          </a:p>
          <a:p>
            <a:r>
              <a:rPr lang="ru-RU" sz="1350" dirty="0">
                <a:solidFill>
                  <a:schemeClr val="bg2">
                    <a:lumMod val="75000"/>
                  </a:schemeClr>
                </a:solidFill>
              </a:rPr>
              <a:t>Стадии: Проектирование – изготовление </a:t>
            </a:r>
          </a:p>
          <a:p>
            <a:r>
              <a:rPr lang="ru-RU" sz="1350" dirty="0">
                <a:solidFill>
                  <a:schemeClr val="bg2">
                    <a:lumMod val="75000"/>
                  </a:schemeClr>
                </a:solidFill>
              </a:rPr>
              <a:t>– внедрение.  </a:t>
            </a:r>
          </a:p>
          <a:p>
            <a:endParaRPr lang="ru-RU" sz="1350" dirty="0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5CEA33F1-6358-44A5-96FF-41DDE30392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108" y="196568"/>
            <a:ext cx="1404449" cy="1492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8277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627919" y="5239713"/>
            <a:ext cx="5573962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50" dirty="0">
                <a:solidFill>
                  <a:schemeClr val="bg2">
                    <a:lumMod val="75000"/>
                  </a:schemeClr>
                </a:solidFill>
              </a:rPr>
              <a:t>Реализация проекта позволила производить сверление 9-ти</a:t>
            </a:r>
          </a:p>
          <a:p>
            <a:pPr algn="ctr"/>
            <a:r>
              <a:rPr lang="ru-RU" sz="1350" dirty="0">
                <a:solidFill>
                  <a:schemeClr val="bg2">
                    <a:lumMod val="75000"/>
                  </a:schemeClr>
                </a:solidFill>
              </a:rPr>
              <a:t> типоразмеров холодильных шкафов, вместо 3-х изначально.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621082" y="1355436"/>
            <a:ext cx="42103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50" dirty="0">
                <a:solidFill>
                  <a:schemeClr val="bg2">
                    <a:lumMod val="75000"/>
                  </a:schemeClr>
                </a:solidFill>
              </a:rPr>
              <a:t>Наименование: «Модернизация сверлильной установки 5 линии»</a:t>
            </a:r>
          </a:p>
          <a:p>
            <a:r>
              <a:rPr lang="ru-RU" sz="1350" dirty="0">
                <a:solidFill>
                  <a:schemeClr val="bg2">
                    <a:lumMod val="75000"/>
                  </a:schemeClr>
                </a:solidFill>
              </a:rPr>
              <a:t>Срок реализации: 6 недель</a:t>
            </a:r>
          </a:p>
          <a:p>
            <a:endParaRPr lang="ru-RU" sz="1350" dirty="0"/>
          </a:p>
        </p:txBody>
      </p:sp>
      <p:sp>
        <p:nvSpPr>
          <p:cNvPr id="16" name="TextBox 15"/>
          <p:cNvSpPr txBox="1"/>
          <p:nvPr/>
        </p:nvSpPr>
        <p:spPr>
          <a:xfrm>
            <a:off x="686738" y="1364547"/>
            <a:ext cx="3906949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50" dirty="0">
                <a:solidFill>
                  <a:schemeClr val="bg2">
                    <a:lumMod val="75000"/>
                  </a:schemeClr>
                </a:solidFill>
              </a:rPr>
              <a:t>Заказчик: производитель холодильников и стиральных машин в Черноземье. </a:t>
            </a:r>
          </a:p>
          <a:p>
            <a:r>
              <a:rPr lang="ru-RU" sz="1350" dirty="0">
                <a:solidFill>
                  <a:schemeClr val="bg2">
                    <a:lumMod val="75000"/>
                  </a:schemeClr>
                </a:solidFill>
              </a:rPr>
              <a:t>Стадии: Проектирование – изготовление </a:t>
            </a:r>
          </a:p>
          <a:p>
            <a:r>
              <a:rPr lang="ru-RU" sz="1350" dirty="0">
                <a:solidFill>
                  <a:schemeClr val="bg2">
                    <a:lumMod val="75000"/>
                  </a:schemeClr>
                </a:solidFill>
              </a:rPr>
              <a:t>– внедрение.  </a:t>
            </a:r>
          </a:p>
          <a:p>
            <a:endParaRPr lang="ru-RU" sz="135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25" y="2738922"/>
            <a:ext cx="2024588" cy="212076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090" y="2738922"/>
            <a:ext cx="3000756" cy="212076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7781" y="2738923"/>
            <a:ext cx="2827692" cy="2120769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1B09D748-1FD3-401A-9424-0494438BE3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108" y="196568"/>
            <a:ext cx="1404449" cy="1492121"/>
          </a:xfrm>
          <a:prstGeom prst="rect">
            <a:avLst/>
          </a:prstGeom>
        </p:spPr>
      </p:pic>
      <p:sp>
        <p:nvSpPr>
          <p:cNvPr id="13" name="Объект 2">
            <a:extLst>
              <a:ext uri="{FF2B5EF4-FFF2-40B4-BE49-F238E27FC236}">
                <a16:creationId xmlns:a16="http://schemas.microsoft.com/office/drawing/2014/main" id="{EF317D35-043E-4018-87ED-A901C9EFBB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4133" y="731994"/>
            <a:ext cx="7713352" cy="1246885"/>
          </a:xfrm>
        </p:spPr>
        <p:txBody>
          <a:bodyPr>
            <a:normAutofit/>
          </a:bodyPr>
          <a:lstStyle/>
          <a:p>
            <a:pPr algn="ctr"/>
            <a:r>
              <a:rPr lang="ru-RU" dirty="0"/>
              <a:t>Реализованные проекты</a:t>
            </a:r>
          </a:p>
          <a:p>
            <a:pPr algn="ctr"/>
            <a:endParaRPr lang="ru-RU" dirty="0"/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987900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232899" y="5332274"/>
            <a:ext cx="630974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50" dirty="0">
                <a:solidFill>
                  <a:schemeClr val="bg2">
                    <a:lumMod val="75000"/>
                  </a:schemeClr>
                </a:solidFill>
              </a:rPr>
              <a:t>Реализация проекта позволила автоматизировать операцию в плане </a:t>
            </a:r>
          </a:p>
          <a:p>
            <a:pPr algn="ctr"/>
            <a:r>
              <a:rPr lang="ru-RU" sz="1350" dirty="0">
                <a:solidFill>
                  <a:schemeClr val="bg2">
                    <a:lumMod val="75000"/>
                  </a:schemeClr>
                </a:solidFill>
              </a:rPr>
              <a:t>сверления 8-ми отверстий, выполняемую ранее в ручную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621082" y="1525726"/>
            <a:ext cx="42103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50" dirty="0">
                <a:solidFill>
                  <a:schemeClr val="bg2">
                    <a:lumMod val="75000"/>
                  </a:schemeClr>
                </a:solidFill>
              </a:rPr>
              <a:t>Наименование: «модернизации сверлильной 1-ой линии»</a:t>
            </a:r>
          </a:p>
          <a:p>
            <a:r>
              <a:rPr lang="ru-RU" sz="1350" dirty="0">
                <a:solidFill>
                  <a:schemeClr val="bg2">
                    <a:lumMod val="75000"/>
                  </a:schemeClr>
                </a:solidFill>
              </a:rPr>
              <a:t>Срок реализации: 3 недели</a:t>
            </a:r>
          </a:p>
          <a:p>
            <a:endParaRPr lang="ru-RU" sz="1350" dirty="0"/>
          </a:p>
        </p:txBody>
      </p:sp>
      <p:sp>
        <p:nvSpPr>
          <p:cNvPr id="16" name="TextBox 15"/>
          <p:cNvSpPr txBox="1"/>
          <p:nvPr/>
        </p:nvSpPr>
        <p:spPr>
          <a:xfrm>
            <a:off x="629272" y="1525726"/>
            <a:ext cx="3906949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50" dirty="0">
                <a:solidFill>
                  <a:schemeClr val="bg2">
                    <a:lumMod val="75000"/>
                  </a:schemeClr>
                </a:solidFill>
              </a:rPr>
              <a:t>Заказчик: производитель холодильников и стиральных машин в Черноземье. </a:t>
            </a:r>
          </a:p>
          <a:p>
            <a:r>
              <a:rPr lang="ru-RU" sz="1350" dirty="0">
                <a:solidFill>
                  <a:schemeClr val="bg2">
                    <a:lumMod val="75000"/>
                  </a:schemeClr>
                </a:solidFill>
              </a:rPr>
              <a:t>Стадии: Проектирование – изготовление </a:t>
            </a:r>
          </a:p>
          <a:p>
            <a:r>
              <a:rPr lang="ru-RU" sz="1350" dirty="0">
                <a:solidFill>
                  <a:schemeClr val="bg2">
                    <a:lumMod val="75000"/>
                  </a:schemeClr>
                </a:solidFill>
              </a:rPr>
              <a:t>– внедрение.  </a:t>
            </a:r>
          </a:p>
          <a:p>
            <a:endParaRPr lang="ru-RU" sz="135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21" r="20027"/>
          <a:stretch/>
        </p:blipFill>
        <p:spPr>
          <a:xfrm>
            <a:off x="282534" y="2717471"/>
            <a:ext cx="2300212" cy="222999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2223" y="2719586"/>
            <a:ext cx="3152312" cy="222788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5901" y="2717471"/>
            <a:ext cx="2985565" cy="2239174"/>
          </a:xfrm>
          <a:prstGeom prst="rect">
            <a:avLst/>
          </a:prstGeom>
        </p:spPr>
      </p:pic>
      <p:sp>
        <p:nvSpPr>
          <p:cNvPr id="17" name="Объект 2">
            <a:extLst>
              <a:ext uri="{FF2B5EF4-FFF2-40B4-BE49-F238E27FC236}">
                <a16:creationId xmlns:a16="http://schemas.microsoft.com/office/drawing/2014/main" id="{99D9D3BF-D5F4-4178-BC1F-0AE5D305BE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4133" y="731994"/>
            <a:ext cx="7713352" cy="1246885"/>
          </a:xfrm>
        </p:spPr>
        <p:txBody>
          <a:bodyPr>
            <a:normAutofit/>
          </a:bodyPr>
          <a:lstStyle/>
          <a:p>
            <a:pPr algn="ctr"/>
            <a:r>
              <a:rPr lang="ru-RU" dirty="0"/>
              <a:t>Реализованные проекты</a:t>
            </a:r>
          </a:p>
          <a:p>
            <a:pPr algn="ctr"/>
            <a:endParaRPr lang="ru-RU" dirty="0"/>
          </a:p>
          <a:p>
            <a:pPr algn="ctr"/>
            <a:endParaRPr lang="ru-RU" dirty="0"/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9CE200E9-6E8E-414C-96EB-E87130A718E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108" y="196568"/>
            <a:ext cx="1404449" cy="1492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2486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791132" y="5046191"/>
            <a:ext cx="7228262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50" dirty="0">
                <a:solidFill>
                  <a:schemeClr val="bg2">
                    <a:lumMod val="75000"/>
                  </a:schemeClr>
                </a:solidFill>
              </a:rPr>
              <a:t>Реализация проекта позволила разработать технологичную конструкцию стана </a:t>
            </a:r>
          </a:p>
          <a:p>
            <a:pPr algn="ctr"/>
            <a:r>
              <a:rPr lang="ru-RU" sz="1350" dirty="0">
                <a:solidFill>
                  <a:schemeClr val="bg2">
                    <a:lumMod val="75000"/>
                  </a:schemeClr>
                </a:solidFill>
              </a:rPr>
              <a:t>производства сортового круглого проката из не кондиции и отходов круга.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621082" y="1365719"/>
            <a:ext cx="42103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50" dirty="0">
                <a:solidFill>
                  <a:schemeClr val="bg2">
                    <a:lumMod val="75000"/>
                  </a:schemeClr>
                </a:solidFill>
              </a:rPr>
              <a:t>Наименование: «Универсальный стан винтовой прокатки»</a:t>
            </a:r>
          </a:p>
          <a:p>
            <a:r>
              <a:rPr lang="ru-RU" sz="1350" dirty="0">
                <a:solidFill>
                  <a:schemeClr val="bg2">
                    <a:lumMod val="75000"/>
                  </a:schemeClr>
                </a:solidFill>
              </a:rPr>
              <a:t>Срок реализации: 12 недель</a:t>
            </a:r>
          </a:p>
          <a:p>
            <a:endParaRPr lang="ru-RU" sz="1350" dirty="0"/>
          </a:p>
        </p:txBody>
      </p:sp>
      <p:sp>
        <p:nvSpPr>
          <p:cNvPr id="16" name="TextBox 15"/>
          <p:cNvSpPr txBox="1"/>
          <p:nvPr/>
        </p:nvSpPr>
        <p:spPr>
          <a:xfrm>
            <a:off x="629272" y="1573468"/>
            <a:ext cx="3906949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50" dirty="0">
                <a:solidFill>
                  <a:schemeClr val="bg2">
                    <a:lumMod val="75000"/>
                  </a:schemeClr>
                </a:solidFill>
              </a:rPr>
              <a:t>Заказчик: ООО «НЗНЗ» . </a:t>
            </a:r>
          </a:p>
          <a:p>
            <a:r>
              <a:rPr lang="ru-RU" sz="1350" dirty="0">
                <a:solidFill>
                  <a:schemeClr val="bg2">
                    <a:lumMod val="75000"/>
                  </a:schemeClr>
                </a:solidFill>
              </a:rPr>
              <a:t>Стадии: Проектирование – внедрение.  </a:t>
            </a:r>
          </a:p>
          <a:p>
            <a:endParaRPr lang="ru-RU" sz="1350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0735" y="2406216"/>
            <a:ext cx="2475343" cy="2045568"/>
          </a:xfrm>
          <a:prstGeom prst="rect">
            <a:avLst/>
          </a:prstGeom>
          <a:effectLst>
            <a:softEdge rad="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67" t="-844" r="25293" b="844"/>
          <a:stretch/>
        </p:blipFill>
        <p:spPr>
          <a:xfrm>
            <a:off x="64161" y="2384965"/>
            <a:ext cx="3218234" cy="209004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0698" y="2389473"/>
            <a:ext cx="2941734" cy="2079054"/>
          </a:xfrm>
          <a:prstGeom prst="rect">
            <a:avLst/>
          </a:prstGeom>
        </p:spPr>
      </p:pic>
      <p:sp>
        <p:nvSpPr>
          <p:cNvPr id="17" name="Объект 2">
            <a:extLst>
              <a:ext uri="{FF2B5EF4-FFF2-40B4-BE49-F238E27FC236}">
                <a16:creationId xmlns:a16="http://schemas.microsoft.com/office/drawing/2014/main" id="{B13D0B6B-A54C-4A8C-8620-38F7F50254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4133" y="731994"/>
            <a:ext cx="7713352" cy="1246885"/>
          </a:xfrm>
        </p:spPr>
        <p:txBody>
          <a:bodyPr>
            <a:normAutofit/>
          </a:bodyPr>
          <a:lstStyle/>
          <a:p>
            <a:pPr algn="ctr"/>
            <a:r>
              <a:rPr lang="ru-RU" dirty="0"/>
              <a:t>Реализованные проекты</a:t>
            </a:r>
          </a:p>
          <a:p>
            <a:pPr algn="ctr"/>
            <a:endParaRPr lang="ru-RU" dirty="0"/>
          </a:p>
          <a:p>
            <a:pPr algn="ctr"/>
            <a:endParaRPr lang="ru-RU" dirty="0"/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2DB2ACCF-A69C-4495-8969-45E9385298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108" y="196568"/>
            <a:ext cx="1404449" cy="1492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6935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220613" y="5173963"/>
            <a:ext cx="8674170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50" dirty="0">
                <a:solidFill>
                  <a:schemeClr val="bg2">
                    <a:lumMod val="75000"/>
                  </a:schemeClr>
                </a:solidFill>
              </a:rPr>
              <a:t>Реализация позволила разработать проект устройства, предназначено для погрузки </a:t>
            </a:r>
          </a:p>
          <a:p>
            <a:pPr algn="ctr"/>
            <a:r>
              <a:rPr lang="ru-RU" sz="1350" dirty="0">
                <a:solidFill>
                  <a:schemeClr val="bg2">
                    <a:lumMod val="75000"/>
                  </a:schemeClr>
                </a:solidFill>
              </a:rPr>
              <a:t>горной массы в вагонетки, перемещаемые электровозами по откаточным горизонтам рудника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684418" y="1408831"/>
            <a:ext cx="4210365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50" dirty="0">
                <a:solidFill>
                  <a:schemeClr val="bg2">
                    <a:lumMod val="75000"/>
                  </a:schemeClr>
                </a:solidFill>
              </a:rPr>
              <a:t>Наименование: «Устройство люковое»</a:t>
            </a:r>
          </a:p>
          <a:p>
            <a:r>
              <a:rPr lang="ru-RU" sz="1350" dirty="0">
                <a:solidFill>
                  <a:schemeClr val="bg2">
                    <a:lumMod val="75000"/>
                  </a:schemeClr>
                </a:solidFill>
              </a:rPr>
              <a:t>Срок реализации: 8 недель</a:t>
            </a:r>
          </a:p>
          <a:p>
            <a:endParaRPr lang="ru-RU" sz="1350" dirty="0"/>
          </a:p>
        </p:txBody>
      </p:sp>
      <p:sp>
        <p:nvSpPr>
          <p:cNvPr id="16" name="TextBox 15"/>
          <p:cNvSpPr txBox="1"/>
          <p:nvPr/>
        </p:nvSpPr>
        <p:spPr>
          <a:xfrm>
            <a:off x="737823" y="1430121"/>
            <a:ext cx="3906949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50" dirty="0">
                <a:solidFill>
                  <a:schemeClr val="bg2">
                    <a:lumMod val="75000"/>
                  </a:schemeClr>
                </a:solidFill>
              </a:rPr>
              <a:t>Заказчик: ООО «ЛОЭЗ» . </a:t>
            </a:r>
          </a:p>
          <a:p>
            <a:r>
              <a:rPr lang="ru-RU" sz="1350" dirty="0">
                <a:solidFill>
                  <a:schemeClr val="bg2">
                    <a:lumMod val="75000"/>
                  </a:schemeClr>
                </a:solidFill>
              </a:rPr>
              <a:t>Стадии: Проектирование.  </a:t>
            </a:r>
          </a:p>
          <a:p>
            <a:endParaRPr lang="ru-RU" sz="1350" dirty="0"/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35862981"/>
              </p:ext>
            </p:extLst>
          </p:nvPr>
        </p:nvGraphicFramePr>
        <p:xfrm>
          <a:off x="2797419" y="2145702"/>
          <a:ext cx="3093048" cy="21860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1" name="Acrobat Document" r:id="rId4" imgW="21303720" imgH="15070320" progId="Acrobat.Document.11">
                  <p:embed/>
                </p:oleObj>
              </mc:Choice>
              <mc:Fallback>
                <p:oleObj name="Acrobat Document" r:id="rId4" imgW="21303720" imgH="15070320" progId="Acrobat.Document.11">
                  <p:embed/>
                  <p:pic>
                    <p:nvPicPr>
                      <p:cNvPr id="0" name="Picture 7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97419" y="2145702"/>
                        <a:ext cx="3093048" cy="218607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90" r="-1779" b="8379"/>
          <a:stretch/>
        </p:blipFill>
        <p:spPr>
          <a:xfrm>
            <a:off x="550894" y="2126827"/>
            <a:ext cx="2189762" cy="283348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0181" y="2124412"/>
            <a:ext cx="2874602" cy="2194352"/>
          </a:xfrm>
          <a:prstGeom prst="rect">
            <a:avLst/>
          </a:prstGeom>
        </p:spPr>
      </p:pic>
      <p:sp>
        <p:nvSpPr>
          <p:cNvPr id="17" name="Объект 2">
            <a:extLst>
              <a:ext uri="{FF2B5EF4-FFF2-40B4-BE49-F238E27FC236}">
                <a16:creationId xmlns:a16="http://schemas.microsoft.com/office/drawing/2014/main" id="{CC1A962F-2BC2-405F-BE98-85280C13B6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4133" y="731994"/>
            <a:ext cx="7713352" cy="1246885"/>
          </a:xfrm>
        </p:spPr>
        <p:txBody>
          <a:bodyPr>
            <a:normAutofit/>
          </a:bodyPr>
          <a:lstStyle/>
          <a:p>
            <a:pPr algn="ctr"/>
            <a:r>
              <a:rPr lang="ru-RU" dirty="0"/>
              <a:t>Реализованные проекты</a:t>
            </a:r>
          </a:p>
          <a:p>
            <a:pPr algn="ctr"/>
            <a:endParaRPr lang="ru-RU" dirty="0"/>
          </a:p>
          <a:p>
            <a:pPr algn="ctr"/>
            <a:endParaRPr lang="ru-RU" dirty="0"/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A7C557C0-88CF-458E-ABE3-B33ECDD2EF7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108" y="196568"/>
            <a:ext cx="1404449" cy="1492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1225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639022" y="5275750"/>
            <a:ext cx="7693132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50" dirty="0">
                <a:solidFill>
                  <a:schemeClr val="bg2">
                    <a:lumMod val="75000"/>
                  </a:schemeClr>
                </a:solidFill>
              </a:rPr>
              <a:t>Реализация позволила разработать проект универсального подъемного устройства, </a:t>
            </a:r>
          </a:p>
          <a:p>
            <a:pPr algn="ctr"/>
            <a:r>
              <a:rPr lang="ru-RU" sz="1350" dirty="0">
                <a:solidFill>
                  <a:schemeClr val="bg2">
                    <a:lumMod val="75000"/>
                  </a:schemeClr>
                </a:solidFill>
              </a:rPr>
              <a:t>с грузоподъемностью 250 кг. </a:t>
            </a:r>
          </a:p>
          <a:p>
            <a:pPr algn="ctr"/>
            <a:endParaRPr lang="ru-RU" sz="135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695106" y="1379237"/>
            <a:ext cx="4210365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50" dirty="0">
                <a:solidFill>
                  <a:schemeClr val="bg2">
                    <a:lumMod val="75000"/>
                  </a:schemeClr>
                </a:solidFill>
              </a:rPr>
              <a:t>Наименование: «Подъемник ножничный»</a:t>
            </a:r>
          </a:p>
          <a:p>
            <a:r>
              <a:rPr lang="ru-RU" sz="1350" dirty="0">
                <a:solidFill>
                  <a:schemeClr val="bg2">
                    <a:lumMod val="75000"/>
                  </a:schemeClr>
                </a:solidFill>
              </a:rPr>
              <a:t>Срок реализации: 8 недель</a:t>
            </a:r>
          </a:p>
          <a:p>
            <a:endParaRPr lang="ru-RU" sz="1350" dirty="0"/>
          </a:p>
        </p:txBody>
      </p:sp>
      <p:sp>
        <p:nvSpPr>
          <p:cNvPr id="16" name="TextBox 15"/>
          <p:cNvSpPr txBox="1"/>
          <p:nvPr/>
        </p:nvSpPr>
        <p:spPr>
          <a:xfrm>
            <a:off x="838864" y="1361684"/>
            <a:ext cx="4463942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50" dirty="0">
                <a:solidFill>
                  <a:schemeClr val="bg2">
                    <a:lumMod val="75000"/>
                  </a:schemeClr>
                </a:solidFill>
              </a:rPr>
              <a:t>Заказчик: ООО «Креатив-мастер» . </a:t>
            </a:r>
          </a:p>
          <a:p>
            <a:r>
              <a:rPr lang="ru-RU" sz="1350" dirty="0">
                <a:solidFill>
                  <a:schemeClr val="bg2">
                    <a:lumMod val="75000"/>
                  </a:schemeClr>
                </a:solidFill>
              </a:rPr>
              <a:t>Стадии: Проектирование.  </a:t>
            </a:r>
          </a:p>
          <a:p>
            <a:endParaRPr lang="ru-RU" sz="135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022" y="2257397"/>
            <a:ext cx="2157350" cy="273983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6055" y="2257397"/>
            <a:ext cx="3324922" cy="235238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8019" y="2257397"/>
            <a:ext cx="2527452" cy="2639081"/>
          </a:xfrm>
          <a:prstGeom prst="rect">
            <a:avLst/>
          </a:prstGeom>
        </p:spPr>
      </p:pic>
      <p:sp>
        <p:nvSpPr>
          <p:cNvPr id="17" name="Объект 2">
            <a:extLst>
              <a:ext uri="{FF2B5EF4-FFF2-40B4-BE49-F238E27FC236}">
                <a16:creationId xmlns:a16="http://schemas.microsoft.com/office/drawing/2014/main" id="{0C801588-D520-47AF-9993-583D178E8D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4133" y="731994"/>
            <a:ext cx="7713352" cy="1246885"/>
          </a:xfrm>
        </p:spPr>
        <p:txBody>
          <a:bodyPr>
            <a:normAutofit/>
          </a:bodyPr>
          <a:lstStyle/>
          <a:p>
            <a:pPr algn="ctr"/>
            <a:r>
              <a:rPr lang="ru-RU" dirty="0"/>
              <a:t>Реализованные проекты</a:t>
            </a:r>
          </a:p>
          <a:p>
            <a:pPr algn="ctr"/>
            <a:endParaRPr lang="ru-RU" dirty="0"/>
          </a:p>
          <a:p>
            <a:pPr algn="ctr"/>
            <a:endParaRPr lang="ru-RU" dirty="0"/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93B0629E-27F7-4E68-B2DE-9A9A2A34FA1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108" y="196568"/>
            <a:ext cx="1404449" cy="1492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749283"/>
      </p:ext>
    </p:extLst>
  </p:cSld>
  <p:clrMapOvr>
    <a:masterClrMapping/>
  </p:clrMapOvr>
</p:sld>
</file>

<file path=ppt/theme/theme1.xml><?xml version="1.0" encoding="utf-8"?>
<a:theme xmlns:a="http://schemas.openxmlformats.org/drawingml/2006/main" name="Сектор">
  <a:themeElements>
    <a:clrScheme name="Другая 1">
      <a:dk1>
        <a:sysClr val="windowText" lastClr="000000"/>
      </a:dk1>
      <a:lt1>
        <a:sysClr val="window" lastClr="FFFFFF"/>
      </a:lt1>
      <a:dk2>
        <a:srgbClr val="146194"/>
      </a:dk2>
      <a:lt2>
        <a:srgbClr val="595959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3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2700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385</TotalTime>
  <Words>714</Words>
  <Application>Microsoft Office PowerPoint</Application>
  <PresentationFormat>Экран (4:3)</PresentationFormat>
  <Paragraphs>151</Paragraphs>
  <Slides>19</Slides>
  <Notes>19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4" baseType="lpstr">
      <vt:lpstr>Calibri</vt:lpstr>
      <vt:lpstr>Century Gothic</vt:lpstr>
      <vt:lpstr>Wingdings 3</vt:lpstr>
      <vt:lpstr>Сектор</vt:lpstr>
      <vt:lpstr>Acrobat Document</vt:lpstr>
      <vt:lpstr>Презентация PowerPoint</vt:lpstr>
      <vt:lpstr>Исм-технологии</vt:lpstr>
      <vt:lpstr>инжиниринг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ИСМ технологии</vt:lpstr>
    </vt:vector>
  </TitlesOfParts>
  <Company>diakov.net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ESM-technologies</dc:title>
  <dc:creator>alexg</dc:creator>
  <cp:lastModifiedBy>1 1</cp:lastModifiedBy>
  <cp:revision>107</cp:revision>
  <dcterms:created xsi:type="dcterms:W3CDTF">2017-10-22T11:13:44Z</dcterms:created>
  <dcterms:modified xsi:type="dcterms:W3CDTF">2020-10-05T10:11:54Z</dcterms:modified>
</cp:coreProperties>
</file>