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96753"/>
            <a:ext cx="7772400" cy="1224135"/>
          </a:xfrm>
        </p:spPr>
        <p:txBody>
          <a:bodyPr/>
          <a:lstStyle/>
          <a:p>
            <a:r>
              <a:rPr lang="ru-RU" dirty="0" smtClean="0"/>
              <a:t>ООО «АРТЭКС ТРАНСХОЛОД»</a:t>
            </a:r>
            <a:endParaRPr lang="ru-RU" dirty="0"/>
          </a:p>
        </p:txBody>
      </p:sp>
      <p:sp>
        <p:nvSpPr>
          <p:cNvPr id="3" name="Подзаголовок 2"/>
          <p:cNvSpPr>
            <a:spLocks noGrp="1"/>
          </p:cNvSpPr>
          <p:nvPr>
            <p:ph type="subTitle" idx="1"/>
          </p:nvPr>
        </p:nvSpPr>
        <p:spPr>
          <a:xfrm>
            <a:off x="899592" y="2708920"/>
            <a:ext cx="7416824" cy="2929880"/>
          </a:xfrm>
        </p:spPr>
        <p:txBody>
          <a:bodyPr>
            <a:normAutofit/>
          </a:bodyPr>
          <a:lstStyle/>
          <a:p>
            <a:r>
              <a:rPr lang="ru-RU" b="1" dirty="0" smtClean="0"/>
              <a:t>РАЗРАБОТКА И ПРОИЗВОДСТВО ТРАНСПОРТНЫХ КОНДИЦИОНЕРОВ И СИСТЕМ ОХЛАЖДЕНИЯ ТЯГОВЫХ АККУМУЛЯТОРОВ СОВРЕМЕННОГО ЭЛЕКТРОТРАНСПОРТА</a:t>
            </a:r>
            <a:endParaRPr lang="ru-RU" b="1" dirty="0"/>
          </a:p>
        </p:txBody>
      </p:sp>
    </p:spTree>
    <p:extLst>
      <p:ext uri="{BB962C8B-B14F-4D97-AF65-F5344CB8AC3E}">
        <p14:creationId xmlns:p14="http://schemas.microsoft.com/office/powerpoint/2010/main" val="247024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Ильдар\Desktop\АРКОН\700.000 МОНОБЛОК 12-14 квт\ФОТОГРАФИИ\mk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859271"/>
            <a:ext cx="6696744" cy="241780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Ильдар\Desktop\АРКОН\706.000 ЭЛЕКТРИЧЕСКИЙ МОНОБЛОК\ФОТОГРАФИИ\706.000_2018-Oct-08_07-55-46AM-000_CustomizedView2240548665_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501008"/>
            <a:ext cx="5256584" cy="259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23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Autofit/>
          </a:bodyPr>
          <a:lstStyle/>
          <a:p>
            <a:r>
              <a:rPr lang="ru-RU" sz="2000" dirty="0"/>
              <a:t> В 2019 году для развивающегося рынка электротранспорта, был разработан и представлен на выставке в Сокольниках </a:t>
            </a:r>
            <a:r>
              <a:rPr lang="ru-RU" sz="2000" b="1" dirty="0"/>
              <a:t>первый в России транспортный </a:t>
            </a:r>
            <a:r>
              <a:rPr lang="ru-RU" sz="2000" b="1" dirty="0" err="1"/>
              <a:t>чилер</a:t>
            </a:r>
            <a:r>
              <a:rPr lang="ru-RU" sz="2000" b="1" dirty="0"/>
              <a:t> АРКОН </a:t>
            </a:r>
            <a:r>
              <a:rPr lang="en-US" sz="2000" b="1" dirty="0"/>
              <a:t>CH</a:t>
            </a:r>
            <a:r>
              <a:rPr lang="ru-RU" sz="2000" b="1" dirty="0"/>
              <a:t>4 с электрическим компрессором для охлаждения тяговых аккумуляторов электробусов и троллейбусов</a:t>
            </a:r>
            <a:r>
              <a:rPr lang="ru-RU" sz="2000" dirty="0"/>
              <a:t>, который на этой выставке стал лауреатом конкурса «Зеленый свет».</a:t>
            </a:r>
            <a:endParaRPr lang="ru-RU" sz="2000" dirty="0"/>
          </a:p>
        </p:txBody>
      </p:sp>
      <p:sp>
        <p:nvSpPr>
          <p:cNvPr id="3" name="Объект 2"/>
          <p:cNvSpPr>
            <a:spLocks noGrp="1"/>
          </p:cNvSpPr>
          <p:nvPr>
            <p:ph idx="1"/>
          </p:nvPr>
        </p:nvSpPr>
        <p:spPr>
          <a:xfrm>
            <a:off x="457200" y="2492896"/>
            <a:ext cx="8229600" cy="3633267"/>
          </a:xfrm>
        </p:spPr>
        <p:txBody>
          <a:bodyPr/>
          <a:lstStyle/>
          <a:p>
            <a:pPr marL="0" indent="0">
              <a:buNone/>
            </a:pPr>
            <a:endParaRPr lang="ru-RU" dirty="0"/>
          </a:p>
        </p:txBody>
      </p:sp>
      <p:pic>
        <p:nvPicPr>
          <p:cNvPr id="7170" name="Picture 2" descr="C:\Users\Ильдар\Desktop\IMG_02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708920"/>
            <a:ext cx="2160000" cy="304598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Ильдар\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752500"/>
            <a:ext cx="276836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Ильдар\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8362" y="2752500"/>
            <a:ext cx="325483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Ильдар\Desktop\АРКОН 4Э-СН вид сбоку.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4929" y="3954903"/>
            <a:ext cx="135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051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Autofit/>
          </a:bodyPr>
          <a:lstStyle/>
          <a:p>
            <a:r>
              <a:rPr lang="ru-RU" sz="2000" dirty="0"/>
              <a:t>К концу 2019 года нами была разработана, испытана и подготовлена к производству </a:t>
            </a:r>
            <a:r>
              <a:rPr lang="ru-RU" sz="2000" b="1" dirty="0"/>
              <a:t>первая в России  жидкостная система терморегулирования блоков тяговых аккумуляторов</a:t>
            </a:r>
            <a:r>
              <a:rPr lang="ru-RU" sz="2000" dirty="0"/>
              <a:t> электротранспорта с цифровым контроллером российского производства. В настоящий момент ведутся переговоры о ее опытной эксплуатации с одним из производителей электробусов для </a:t>
            </a:r>
            <a:r>
              <a:rPr lang="ru-RU" sz="2000" dirty="0" smtClean="0"/>
              <a:t>Москвы</a:t>
            </a:r>
            <a:endParaRPr lang="ru-RU" sz="2000" dirty="0"/>
          </a:p>
        </p:txBody>
      </p:sp>
      <p:pic>
        <p:nvPicPr>
          <p:cNvPr id="8194" name="Picture 2" descr="C:\Users\Ильдар\Desktop\АРКОН\714.000 BTMS-4\ФОТО\предох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7119" y="2574630"/>
            <a:ext cx="3096144" cy="155054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Ильдар\Desktop\АРКОН\714.000 BTMS-4\ФОТО\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780928"/>
            <a:ext cx="403244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Ильдар\Desktop\АРКОН\714.000 BTMS-4\ФОТО\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5943" y="4334009"/>
            <a:ext cx="3458497"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76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t> В 2020 году кондиционеры </a:t>
            </a:r>
            <a:r>
              <a:rPr lang="ru-RU" sz="2000" b="1" dirty="0"/>
              <a:t>АРКОН МК4 и МК4Э</a:t>
            </a:r>
            <a:r>
              <a:rPr lang="ru-RU" sz="2000" dirty="0"/>
              <a:t> были испытаны и получили одобрение  российского представительства немецкой компании «</a:t>
            </a:r>
            <a:r>
              <a:rPr lang="en-US" sz="2000" dirty="0" err="1"/>
              <a:t>Webasto</a:t>
            </a:r>
            <a:r>
              <a:rPr lang="ru-RU" sz="2000" dirty="0"/>
              <a:t>» и с мая продаются в России под маркой </a:t>
            </a:r>
            <a:r>
              <a:rPr lang="en-US" sz="2000" b="1" dirty="0" err="1"/>
              <a:t>Webasto</a:t>
            </a:r>
            <a:r>
              <a:rPr lang="en-US" sz="2000" b="1" dirty="0"/>
              <a:t> CC</a:t>
            </a:r>
            <a:r>
              <a:rPr lang="ru-RU" sz="2000" b="1" dirty="0"/>
              <a:t>14</a:t>
            </a:r>
            <a:r>
              <a:rPr lang="en-US" sz="2000" b="1" dirty="0"/>
              <a:t>S</a:t>
            </a:r>
            <a:r>
              <a:rPr lang="en-US" sz="2000" dirty="0"/>
              <a:t> </a:t>
            </a:r>
            <a:r>
              <a:rPr lang="ru-RU" sz="2000" dirty="0"/>
              <a:t>и </a:t>
            </a:r>
            <a:r>
              <a:rPr lang="en-US" sz="2000" b="1" dirty="0"/>
              <a:t>CC</a:t>
            </a:r>
            <a:r>
              <a:rPr lang="ru-RU" sz="2000" b="1" dirty="0" smtClean="0"/>
              <a:t>40</a:t>
            </a:r>
            <a:endParaRPr lang="ru-RU" sz="2000" dirty="0"/>
          </a:p>
        </p:txBody>
      </p:sp>
      <p:pic>
        <p:nvPicPr>
          <p:cNvPr id="9218" name="Picture 2" descr="C:\Users\Ильдар\Desktop\Новая папка\IMG_0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27" y="1700808"/>
            <a:ext cx="6458413" cy="484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1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6370"/>
          </a:xfrm>
        </p:spPr>
        <p:txBody>
          <a:bodyPr>
            <a:normAutofit/>
          </a:bodyPr>
          <a:lstStyle/>
          <a:p>
            <a:r>
              <a:rPr lang="ru-RU" sz="2000" dirty="0"/>
              <a:t> В начале 2020 года мы начали сотрудничество с компанией «Комплексные системы и компоненты» (КСК), </a:t>
            </a:r>
            <a:r>
              <a:rPr lang="ru-RU" sz="2000" dirty="0" err="1"/>
              <a:t>г.Мытищи</a:t>
            </a:r>
            <a:r>
              <a:rPr lang="ru-RU" sz="2000" dirty="0"/>
              <a:t> - ведущим российским производителем систем кондиционирования для железнодорожного транспорта. По заказу компании КСК была разработана, изготовлен опытный образец и проведены испытания </a:t>
            </a:r>
            <a:r>
              <a:rPr lang="ru-RU" sz="2000" b="1" dirty="0"/>
              <a:t>климатической системы кабины водителя перспективного троллейбуса «Горожанин» Уфимского трамвайно-троллейбусного завода</a:t>
            </a:r>
            <a:r>
              <a:rPr lang="ru-RU" sz="2000" dirty="0"/>
              <a:t>. </a:t>
            </a:r>
            <a:r>
              <a:rPr lang="ru-RU" sz="2000" dirty="0" smtClean="0"/>
              <a:t/>
            </a:r>
            <a:br>
              <a:rPr lang="ru-RU" sz="2000" dirty="0" smtClean="0"/>
            </a:br>
            <a:r>
              <a:rPr lang="ru-RU" sz="2000" dirty="0" smtClean="0"/>
              <a:t>До </a:t>
            </a:r>
            <a:r>
              <a:rPr lang="ru-RU" sz="2000" dirty="0"/>
              <a:t>конца 2020 года запланированы полевые испытания этого оборудования с последующим серийным производством и поставкой на Уфимский ТТЗ. </a:t>
            </a:r>
            <a:endParaRPr lang="ru-RU" sz="2000" dirty="0"/>
          </a:p>
        </p:txBody>
      </p:sp>
      <p:pic>
        <p:nvPicPr>
          <p:cNvPr id="10242" name="Picture 2" descr="C:\Users\Ильдар\Desktop\ТРАКС\КСВ.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429000"/>
            <a:ext cx="6552728" cy="309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3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780928"/>
            <a:ext cx="8229600" cy="3312368"/>
          </a:xfrm>
        </p:spPr>
        <p:txBody>
          <a:bodyPr>
            <a:normAutofit fontScale="70000" lnSpcReduction="20000"/>
          </a:bodyPr>
          <a:lstStyle/>
          <a:p>
            <a:pPr marL="0" indent="0" algn="ctr">
              <a:buNone/>
            </a:pPr>
            <a:r>
              <a:rPr lang="ru-RU" dirty="0" smtClean="0"/>
              <a:t>Климатическая </a:t>
            </a:r>
            <a:r>
              <a:rPr lang="ru-RU" dirty="0"/>
              <a:t>система кабины водителя реализована с </a:t>
            </a:r>
            <a:r>
              <a:rPr lang="ru-RU" b="1" dirty="0"/>
              <a:t>использованием цифрового контроллера</a:t>
            </a:r>
            <a:r>
              <a:rPr lang="ru-RU" dirty="0"/>
              <a:t>, разработанного для использования в наших климатических системах ООО «АРС ТЕРМ» Новосибирск и соответствует требованиям, предъявляемым к современным транспортным системам, работающим по цифровой шине с протоколом </a:t>
            </a:r>
            <a:r>
              <a:rPr lang="en-US" dirty="0"/>
              <a:t>CAN</a:t>
            </a:r>
            <a:r>
              <a:rPr lang="ru-RU" dirty="0"/>
              <a:t> 2.0. До конца 2020 года белорусская компания «</a:t>
            </a:r>
            <a:r>
              <a:rPr lang="ru-RU" dirty="0" err="1"/>
              <a:t>КонтактМодуль</a:t>
            </a:r>
            <a:r>
              <a:rPr lang="ru-RU" dirty="0"/>
              <a:t>» по нашему техническому заданию должна изготовить пульт управления для климатических систем, который даст нам возможность реализовать </a:t>
            </a:r>
            <a:r>
              <a:rPr lang="ru-RU" b="1" dirty="0"/>
              <a:t>первую в России платформу для создания климатических систем кабин водителей автобусов, троллейбусов, трамваев, спецтехники с цифровым управлением</a:t>
            </a:r>
            <a:r>
              <a:rPr lang="ru-RU" dirty="0"/>
              <a:t>.</a:t>
            </a:r>
            <a:endParaRPr lang="ru-RU" dirty="0"/>
          </a:p>
        </p:txBody>
      </p:sp>
      <p:pic>
        <p:nvPicPr>
          <p:cNvPr id="11266" name="Picture 2" descr="C:\Users\Ильдар\Desktop\ТРАКС\КСВ\777.000 КОНТРОЛЛЕР КС\контроллер фот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278431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a:xfrm>
            <a:off x="3995936" y="548680"/>
            <a:ext cx="4525077" cy="1632642"/>
          </a:xfrm>
          <a:prstGeom prst="rect">
            <a:avLst/>
          </a:prstGeom>
        </p:spPr>
      </p:pic>
    </p:spTree>
    <p:extLst>
      <p:ext uri="{BB962C8B-B14F-4D97-AF65-F5344CB8AC3E}">
        <p14:creationId xmlns:p14="http://schemas.microsoft.com/office/powerpoint/2010/main" val="91821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ormAutofit/>
          </a:bodyPr>
          <a:lstStyle/>
          <a:p>
            <a:r>
              <a:rPr lang="ru-RU" sz="2000" b="1" dirty="0"/>
              <a:t>До конца 2020 года</a:t>
            </a:r>
            <a:r>
              <a:rPr lang="ru-RU" sz="2000" dirty="0"/>
              <a:t>:</a:t>
            </a:r>
            <a:br>
              <a:rPr lang="ru-RU" sz="2000" dirty="0"/>
            </a:br>
            <a:r>
              <a:rPr lang="ru-RU" sz="2000" dirty="0"/>
              <a:t>    В конце сентября наше предприятие выиграло конкурс на установку электрических кондиционеров АРКОН МК4Э на кабины машинистов  маневровых локомотивов ПАО «НЛМК» (35 единиц).</a:t>
            </a:r>
            <a:br>
              <a:rPr lang="ru-RU" sz="2000" dirty="0"/>
            </a:br>
            <a:r>
              <a:rPr lang="ru-RU" sz="2000" dirty="0"/>
              <a:t>    На предстоящей в Москве выставке </a:t>
            </a:r>
            <a:r>
              <a:rPr lang="en-US" sz="2000" dirty="0"/>
              <a:t>BUS World</a:t>
            </a:r>
            <a:r>
              <a:rPr lang="ru-RU" sz="2000" dirty="0"/>
              <a:t> 2020 (20-22 октября) компания КСК будет представлять нашу продукцию – АРКОН МК4 и  климатическую систему кабины водителя </a:t>
            </a:r>
            <a:r>
              <a:rPr lang="ru-RU" sz="2000" dirty="0" smtClean="0"/>
              <a:t>троллейбуса</a:t>
            </a:r>
            <a:endParaRPr lang="ru-RU" sz="2000" dirty="0"/>
          </a:p>
        </p:txBody>
      </p:sp>
      <p:pic>
        <p:nvPicPr>
          <p:cNvPr id="12290" name="Picture 2" descr="C:\Users\Ильдар\Desktop\АРКОН\706.000 ЭЛЕКТРИЧЕСКИЙ МОНОБЛОК\ПОКУПАТЕЛИ\ТГМ НЛМК\фото\a966407e-76f9-4d64-b222-a534046053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252786"/>
            <a:ext cx="3940175" cy="25939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Ильдар\Desktop\АРКОН\706.000 ЭЛЕКТРИЧЕСКИЙ МОНОБЛОК\ПОКУПАТЕЛИ\ТГМ НЛМК\фото\c2242bc5-668a-43a6-9f35-ace49b2c191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252786"/>
            <a:ext cx="3906222" cy="259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3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70000" lnSpcReduction="20000"/>
          </a:bodyPr>
          <a:lstStyle/>
          <a:p>
            <a:pPr algn="ctr"/>
            <a:r>
              <a:rPr lang="ru-RU" b="1" dirty="0"/>
              <a:t>Планы на 2021 </a:t>
            </a:r>
            <a:r>
              <a:rPr lang="ru-RU" b="1" dirty="0" smtClean="0"/>
              <a:t>год:</a:t>
            </a:r>
            <a:endParaRPr lang="ru-RU" dirty="0" smtClean="0"/>
          </a:p>
          <a:p>
            <a:pPr marL="0" indent="0" algn="ctr">
              <a:buNone/>
            </a:pPr>
            <a:endParaRPr lang="en-US" dirty="0" smtClean="0"/>
          </a:p>
          <a:p>
            <a:pPr marL="0" indent="0" algn="ctr">
              <a:buNone/>
            </a:pPr>
            <a:r>
              <a:rPr lang="ru-RU" dirty="0" smtClean="0"/>
              <a:t>В настоящий момент совместно с российским представительством немецкой компании «</a:t>
            </a:r>
            <a:r>
              <a:rPr lang="en-US" dirty="0" err="1" smtClean="0"/>
              <a:t>Ebershpacher</a:t>
            </a:r>
            <a:r>
              <a:rPr lang="ru-RU" dirty="0" smtClean="0"/>
              <a:t>» кондиционер </a:t>
            </a:r>
            <a:r>
              <a:rPr lang="ru-RU" dirty="0" err="1" smtClean="0"/>
              <a:t>Аркон</a:t>
            </a:r>
            <a:r>
              <a:rPr lang="ru-RU" dirty="0" smtClean="0"/>
              <a:t> МК4 проходит модернизацию для последующего производства на нашей базе и установки на обновляемый парк маршрутных такси в </a:t>
            </a:r>
            <a:r>
              <a:rPr lang="ru-RU" dirty="0" err="1" smtClean="0"/>
              <a:t>г.Москва</a:t>
            </a:r>
            <a:r>
              <a:rPr lang="ru-RU" dirty="0" smtClean="0"/>
              <a:t> (260 </a:t>
            </a:r>
            <a:r>
              <a:rPr lang="ru-RU" dirty="0" err="1" smtClean="0"/>
              <a:t>шт</a:t>
            </a:r>
            <a:r>
              <a:rPr lang="ru-RU" dirty="0" smtClean="0"/>
              <a:t> Форд Транзит).</a:t>
            </a:r>
          </a:p>
          <a:p>
            <a:endParaRPr lang="ru-RU" dirty="0"/>
          </a:p>
          <a:p>
            <a:pPr marL="0" indent="0" algn="ctr">
              <a:buNone/>
            </a:pPr>
            <a:r>
              <a:rPr lang="ru-RU" dirty="0"/>
              <a:t>    Совместно с компанией </a:t>
            </a:r>
            <a:r>
              <a:rPr lang="ru-RU" dirty="0" smtClean="0"/>
              <a:t>КСК</a:t>
            </a:r>
            <a:r>
              <a:rPr lang="en-US" dirty="0" smtClean="0"/>
              <a:t> </a:t>
            </a:r>
            <a:r>
              <a:rPr lang="ru-RU" dirty="0" smtClean="0"/>
              <a:t>кондиционер </a:t>
            </a:r>
            <a:r>
              <a:rPr lang="ru-RU" dirty="0"/>
              <a:t>АРКОН МК4Э:</a:t>
            </a:r>
          </a:p>
          <a:p>
            <a:pPr lvl="0"/>
            <a:r>
              <a:rPr lang="ru-RU" dirty="0"/>
              <a:t>в </a:t>
            </a:r>
            <a:r>
              <a:rPr lang="ru-RU" dirty="0" err="1"/>
              <a:t>г.Севастополь</a:t>
            </a:r>
            <a:r>
              <a:rPr lang="ru-RU" dirty="0"/>
              <a:t> проходит опытную эксплуатацию на троллейбусах для охлаждения блоков аккумуляторов автономного хода и скорее всего будет выбран для замены аналогичного импортного оборудования на (70-100 </a:t>
            </a:r>
            <a:r>
              <a:rPr lang="en-US" dirty="0" smtClean="0"/>
              <a:t> </a:t>
            </a:r>
            <a:r>
              <a:rPr lang="ru-RU" dirty="0" err="1" smtClean="0"/>
              <a:t>шт</a:t>
            </a:r>
            <a:r>
              <a:rPr lang="ru-RU" dirty="0" smtClean="0"/>
              <a:t> );</a:t>
            </a:r>
            <a:endParaRPr lang="ru-RU" dirty="0"/>
          </a:p>
          <a:p>
            <a:pPr lvl="0"/>
            <a:r>
              <a:rPr lang="ru-RU" dirty="0"/>
              <a:t>продвигается для охлаждения кабины водителя и аккумуляторов автономного хода на троллейбусах производства компании ТРАНС АЛЬФА (Вологда), предполагаемый годовой объем – около 200 </a:t>
            </a:r>
            <a:r>
              <a:rPr lang="ru-RU" dirty="0" smtClean="0"/>
              <a:t>шт.</a:t>
            </a:r>
            <a:endParaRPr lang="ru-RU" dirty="0"/>
          </a:p>
          <a:p>
            <a:pPr marL="0" indent="0">
              <a:buNone/>
            </a:pPr>
            <a:endParaRPr lang="ru-RU" dirty="0"/>
          </a:p>
        </p:txBody>
      </p:sp>
    </p:spTree>
    <p:extLst>
      <p:ext uri="{BB962C8B-B14F-4D97-AF65-F5344CB8AC3E}">
        <p14:creationId xmlns:p14="http://schemas.microsoft.com/office/powerpoint/2010/main" val="2121777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85000" lnSpcReduction="10000"/>
          </a:bodyPr>
          <a:lstStyle/>
          <a:p>
            <a:pPr marL="0" indent="0" algn="ctr">
              <a:buNone/>
            </a:pPr>
            <a:r>
              <a:rPr lang="ru-RU" dirty="0" smtClean="0"/>
              <a:t>Липецкий </a:t>
            </a:r>
            <a:r>
              <a:rPr lang="ru-RU" dirty="0"/>
              <a:t>Региональный Центр Инжиниринга оказывал постоянную поддержку при</a:t>
            </a:r>
            <a:r>
              <a:rPr lang="ru-RU" dirty="0" smtClean="0"/>
              <a:t>:</a:t>
            </a:r>
            <a:endParaRPr lang="ru-RU" dirty="0"/>
          </a:p>
          <a:p>
            <a:r>
              <a:rPr lang="ru-RU" dirty="0"/>
              <a:t>- разработке и изготовлении производственного оборудования;</a:t>
            </a:r>
          </a:p>
          <a:p>
            <a:r>
              <a:rPr lang="ru-RU" dirty="0"/>
              <a:t>- сертификации кондиционеров;</a:t>
            </a:r>
          </a:p>
          <a:p>
            <a:r>
              <a:rPr lang="ru-RU" dirty="0"/>
              <a:t>- изготовлении опытных партий кондиционеров;</a:t>
            </a:r>
          </a:p>
          <a:p>
            <a:r>
              <a:rPr lang="ru-RU" dirty="0"/>
              <a:t>- оформлении патентов на полезные модели;</a:t>
            </a:r>
          </a:p>
          <a:p>
            <a:r>
              <a:rPr lang="ru-RU" dirty="0"/>
              <a:t>- подготовке производства и изготовлении опытной партии панелей управления климатической системы кабины водителя троллейбуса.</a:t>
            </a:r>
          </a:p>
          <a:p>
            <a:pPr marL="0" indent="0">
              <a:buNone/>
            </a:pPr>
            <a:r>
              <a:rPr lang="ru-RU" dirty="0"/>
              <a:t> </a:t>
            </a:r>
            <a:endParaRPr lang="ru-RU" dirty="0" smtClean="0"/>
          </a:p>
          <a:p>
            <a:pPr marL="0" indent="0" algn="ctr">
              <a:buNone/>
            </a:pPr>
            <a:r>
              <a:rPr lang="ru-RU" dirty="0" smtClean="0"/>
              <a:t>Общий объем </a:t>
            </a:r>
            <a:r>
              <a:rPr lang="ru-RU" dirty="0"/>
              <a:t>полученных средств </a:t>
            </a:r>
            <a:r>
              <a:rPr lang="ru-RU" dirty="0" smtClean="0"/>
              <a:t>около </a:t>
            </a:r>
            <a:r>
              <a:rPr lang="ru-RU" dirty="0"/>
              <a:t>1 млн </a:t>
            </a:r>
            <a:r>
              <a:rPr lang="ru-RU" dirty="0" err="1" smtClean="0"/>
              <a:t>руб</a:t>
            </a:r>
            <a:endParaRPr lang="ru-RU" dirty="0"/>
          </a:p>
          <a:p>
            <a:endParaRPr lang="ru-RU" dirty="0"/>
          </a:p>
        </p:txBody>
      </p:sp>
    </p:spTree>
    <p:extLst>
      <p:ext uri="{BB962C8B-B14F-4D97-AF65-F5344CB8AC3E}">
        <p14:creationId xmlns:p14="http://schemas.microsoft.com/office/powerpoint/2010/main" val="210874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www.artex48.com</a:t>
            </a:r>
            <a:endParaRPr lang="ru-RU" dirty="0"/>
          </a:p>
        </p:txBody>
      </p:sp>
      <p:pic>
        <p:nvPicPr>
          <p:cNvPr id="1026" name="Picture 2" descr="C:\Users\Ильдар\Desktop\Артэк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36771"/>
            <a:ext cx="7924428" cy="332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0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t>ООО «АРТЭКС ТРАНСХОЛОД»</a:t>
            </a:r>
            <a:r>
              <a:rPr lang="ru-RU" sz="1600" dirty="0"/>
              <a:t/>
            </a:r>
            <a:br>
              <a:rPr lang="ru-RU" sz="1600" dirty="0"/>
            </a:br>
            <a:r>
              <a:rPr lang="ru-RU" sz="1600" dirty="0" smtClean="0"/>
              <a:t>находится в </a:t>
            </a:r>
            <a:r>
              <a:rPr lang="ru-RU" sz="1600" dirty="0" err="1" smtClean="0"/>
              <a:t>г.Липецк</a:t>
            </a:r>
            <a:r>
              <a:rPr lang="ru-RU" sz="1600" dirty="0" smtClean="0"/>
              <a:t>, </a:t>
            </a:r>
            <a:r>
              <a:rPr lang="ru-RU" sz="1600" dirty="0" err="1" smtClean="0"/>
              <a:t>ул.Скороходова</a:t>
            </a:r>
            <a:r>
              <a:rPr lang="ru-RU" sz="1600" dirty="0" smtClean="0"/>
              <a:t> 21, основные направления деятельности:</a:t>
            </a:r>
            <a:endParaRPr lang="ru-RU" sz="1600" dirty="0"/>
          </a:p>
        </p:txBody>
      </p:sp>
      <p:sp>
        <p:nvSpPr>
          <p:cNvPr id="3" name="Объект 2"/>
          <p:cNvSpPr>
            <a:spLocks noGrp="1"/>
          </p:cNvSpPr>
          <p:nvPr>
            <p:ph idx="1"/>
          </p:nvPr>
        </p:nvSpPr>
        <p:spPr/>
        <p:txBody>
          <a:bodyPr>
            <a:normAutofit fontScale="92500"/>
          </a:bodyPr>
          <a:lstStyle/>
          <a:p>
            <a:r>
              <a:rPr lang="ru-RU" dirty="0" smtClean="0"/>
              <a:t>с </a:t>
            </a:r>
            <a:r>
              <a:rPr lang="ru-RU" dirty="0"/>
              <a:t>2002 года - </a:t>
            </a:r>
            <a:r>
              <a:rPr lang="ru-RU" dirty="0" smtClean="0"/>
              <a:t>продажа, обслуживание </a:t>
            </a:r>
            <a:r>
              <a:rPr lang="ru-RU" dirty="0"/>
              <a:t>и </a:t>
            </a:r>
            <a:r>
              <a:rPr lang="ru-RU" dirty="0" smtClean="0"/>
              <a:t>ремонт </a:t>
            </a:r>
            <a:r>
              <a:rPr lang="ru-RU" dirty="0"/>
              <a:t>транспортного климатического оборудования (кондиционеры, рефрижераторы, автономные подогреватели </a:t>
            </a:r>
            <a:r>
              <a:rPr lang="ru-RU" dirty="0" smtClean="0"/>
              <a:t>и </a:t>
            </a:r>
            <a:r>
              <a:rPr lang="ru-RU" dirty="0" err="1" smtClean="0"/>
              <a:t>отопители</a:t>
            </a:r>
            <a:r>
              <a:rPr lang="ru-RU" dirty="0"/>
              <a:t>); </a:t>
            </a:r>
          </a:p>
          <a:p>
            <a:r>
              <a:rPr lang="ru-RU" dirty="0" smtClean="0"/>
              <a:t>с </a:t>
            </a:r>
            <a:r>
              <a:rPr lang="ru-RU" dirty="0"/>
              <a:t>2015 года - </a:t>
            </a:r>
            <a:r>
              <a:rPr lang="ru-RU" dirty="0" smtClean="0"/>
              <a:t>разработка </a:t>
            </a:r>
            <a:r>
              <a:rPr lang="ru-RU" dirty="0"/>
              <a:t>и </a:t>
            </a:r>
            <a:r>
              <a:rPr lang="ru-RU" dirty="0" smtClean="0"/>
              <a:t>производство транспортных кондиционеров;</a:t>
            </a:r>
            <a:endParaRPr lang="ru-RU" dirty="0"/>
          </a:p>
          <a:p>
            <a:r>
              <a:rPr lang="ru-RU" dirty="0" smtClean="0"/>
              <a:t>с </a:t>
            </a:r>
            <a:r>
              <a:rPr lang="ru-RU" dirty="0"/>
              <a:t>2019 года – </a:t>
            </a:r>
            <a:r>
              <a:rPr lang="ru-RU" dirty="0" smtClean="0"/>
              <a:t>разработка </a:t>
            </a:r>
            <a:r>
              <a:rPr lang="ru-RU" dirty="0"/>
              <a:t>и </a:t>
            </a:r>
            <a:r>
              <a:rPr lang="ru-RU" dirty="0" smtClean="0"/>
              <a:t>производство </a:t>
            </a:r>
            <a:r>
              <a:rPr lang="ru-RU" dirty="0"/>
              <a:t>систем охлаждения тяговых аккумуляторов современного электротранспорта.</a:t>
            </a:r>
          </a:p>
          <a:p>
            <a:pPr marL="0" indent="0">
              <a:buNone/>
            </a:pPr>
            <a:endParaRPr lang="ru-RU" dirty="0"/>
          </a:p>
        </p:txBody>
      </p:sp>
    </p:spTree>
    <p:extLst>
      <p:ext uri="{BB962C8B-B14F-4D97-AF65-F5344CB8AC3E}">
        <p14:creationId xmlns:p14="http://schemas.microsoft.com/office/powerpoint/2010/main" val="394901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Autofit/>
          </a:bodyPr>
          <a:lstStyle/>
          <a:p>
            <a:r>
              <a:rPr lang="ru-RU" sz="2000" dirty="0"/>
              <a:t> В 2015 году был реализован первый проект по производству кондиционера для микроавтобуса Мерседес Спринтер для одного из московских перевозчиков (МТЦ, </a:t>
            </a:r>
            <a:r>
              <a:rPr lang="ru-RU" sz="2000" dirty="0" err="1"/>
              <a:t>г.Подольск</a:t>
            </a:r>
            <a:r>
              <a:rPr lang="ru-RU" sz="2000" dirty="0"/>
              <a:t>). Проект получился удачным, но был реализован не до конца, заказчик разорился и из запланированных 110 кондиционеров были поставлены и  смонтированы около 35 комплектов.</a:t>
            </a:r>
          </a:p>
        </p:txBody>
      </p:sp>
      <p:sp>
        <p:nvSpPr>
          <p:cNvPr id="3" name="Объект 2"/>
          <p:cNvSpPr>
            <a:spLocks noGrp="1"/>
          </p:cNvSpPr>
          <p:nvPr>
            <p:ph idx="1"/>
          </p:nvPr>
        </p:nvSpPr>
        <p:spPr>
          <a:xfrm>
            <a:off x="457200" y="2564904"/>
            <a:ext cx="8229600" cy="3561259"/>
          </a:xfrm>
        </p:spPr>
        <p:txBody>
          <a:bodyPr/>
          <a:lstStyle/>
          <a:p>
            <a:pPr marL="0" indent="0">
              <a:buNone/>
            </a:pPr>
            <a:endParaRPr lang="ru-RU" dirty="0"/>
          </a:p>
        </p:txBody>
      </p:sp>
      <p:pic>
        <p:nvPicPr>
          <p:cNvPr id="1027" name="Picture 3" descr="\\Lva\d\DATA\АРКОН\МОНОБЛОКИ\16 квт\фотографии\кондер\первое поколение.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748" y="3429000"/>
            <a:ext cx="3353172" cy="21440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va\d\DATA\АРКОН\МОНОБЛОКИ\16 квт\фотографии\спринтер\спринтер 515 мтц\4.1. внешний ви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602362"/>
            <a:ext cx="48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4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За 2015-2018 годы собственными силами была создана конструкторская и производственная базы, обеспечивающая</a:t>
            </a:r>
            <a:r>
              <a:rPr lang="ru-RU" sz="2400" dirty="0" smtClean="0"/>
              <a:t>:</a:t>
            </a:r>
            <a:endParaRPr lang="ru-RU" sz="2400" dirty="0"/>
          </a:p>
        </p:txBody>
      </p:sp>
      <p:sp>
        <p:nvSpPr>
          <p:cNvPr id="3" name="Объект 2"/>
          <p:cNvSpPr>
            <a:spLocks noGrp="1"/>
          </p:cNvSpPr>
          <p:nvPr>
            <p:ph idx="1"/>
          </p:nvPr>
        </p:nvSpPr>
        <p:spPr/>
        <p:txBody>
          <a:bodyPr>
            <a:noAutofit/>
          </a:bodyPr>
          <a:lstStyle/>
          <a:p>
            <a:pPr lvl="0"/>
            <a:r>
              <a:rPr lang="ru-RU" sz="2000" dirty="0" smtClean="0"/>
              <a:t>проведение </a:t>
            </a:r>
            <a:r>
              <a:rPr lang="ru-RU" sz="2000" dirty="0"/>
              <a:t>всех конструкторские работы в системах автоматизированного проектирования, с использованием 3</a:t>
            </a:r>
            <a:r>
              <a:rPr lang="en-US" sz="2000" dirty="0"/>
              <a:t>d</a:t>
            </a:r>
            <a:r>
              <a:rPr lang="ru-RU" sz="2000" dirty="0"/>
              <a:t> моделей;</a:t>
            </a:r>
          </a:p>
          <a:p>
            <a:pPr lvl="0"/>
            <a:r>
              <a:rPr lang="ru-RU" sz="2000" dirty="0"/>
              <a:t>полный производственный цикл изготовления пластиковых деталей на самостоятельно разработанном и изготовленном оборудовании (изготовление матриц формовки пластика, изготовлены несколько станков формовки пластика и отработана технология окончательной его обрезки);</a:t>
            </a:r>
          </a:p>
          <a:p>
            <a:pPr lvl="0"/>
            <a:r>
              <a:rPr lang="ru-RU" sz="2000" dirty="0"/>
              <a:t>полный производственный цикл изготовления трубопроводов систем кондиционирования на самостоятельно изготовленном оборудовании (гибка с малым радиусом, формовка концов труб, обжимка резиновых шлангов,  индукционная пайка трубопроводов);</a:t>
            </a:r>
          </a:p>
          <a:p>
            <a:pPr lvl="0"/>
            <a:r>
              <a:rPr lang="ru-RU" sz="2000" dirty="0"/>
              <a:t>проведение испытаний разработанных систем кондиционирования на самостоятельно разработанном и изготовленном оборудовании</a:t>
            </a:r>
            <a:r>
              <a:rPr lang="ru-RU" sz="2000" dirty="0" smtClean="0"/>
              <a:t>.</a:t>
            </a:r>
            <a:endParaRPr lang="ru-RU" sz="2000" dirty="0"/>
          </a:p>
        </p:txBody>
      </p:sp>
    </p:spTree>
    <p:extLst>
      <p:ext uri="{BB962C8B-B14F-4D97-AF65-F5344CB8AC3E}">
        <p14:creationId xmlns:p14="http://schemas.microsoft.com/office/powerpoint/2010/main" val="2744417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04656"/>
          </a:xfrm>
        </p:spPr>
        <p:txBody>
          <a:bodyPr/>
          <a:lstStyle/>
          <a:p>
            <a:pPr marL="0" indent="0">
              <a:buNone/>
            </a:pPr>
            <a:endParaRPr lang="ru-RU" dirty="0"/>
          </a:p>
        </p:txBody>
      </p:sp>
      <p:pic>
        <p:nvPicPr>
          <p:cNvPr id="2050" name="Picture 2" descr="C:\Users\Ильдар\Desktop\Новая папка\IMG_0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Ильдар\Desktop\Новая папка\IMG_02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97797"/>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Ильдар\Desktop\Новая папка\IMG_02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97797"/>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Ильдар\Desktop\Новая папка\IMG_02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41231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Ильдар\Desktop\Новая папка\IMG_027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41231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Ильдар\Desktop\Новая папка\IMG_02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2412310"/>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Ильдар\Desktop\Новая папка\IMG_028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168144" y="4623114"/>
            <a:ext cx="1800000" cy="1350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Ильдар\Desktop\Новая папка\IMG_028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3416" y="4406249"/>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Ильдар\Desktop\Новая папка\IMG_028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81124" y="4398114"/>
            <a:ext cx="24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80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730426"/>
          </a:xfrm>
        </p:spPr>
        <p:txBody>
          <a:bodyPr>
            <a:noAutofit/>
          </a:bodyPr>
          <a:lstStyle/>
          <a:p>
            <a:r>
              <a:rPr lang="ru-RU" sz="2000" dirty="0"/>
              <a:t>В 2018 году по заказу российского представительства немецкой компании «</a:t>
            </a:r>
            <a:r>
              <a:rPr lang="en-US" sz="2000" dirty="0" err="1"/>
              <a:t>Ebershpacher</a:t>
            </a:r>
            <a:r>
              <a:rPr lang="ru-RU" sz="2000" dirty="0"/>
              <a:t>»  и, в соответствии с текущими запросами российского рынка, разработаны 2 сплит-системы кондиционирования </a:t>
            </a:r>
            <a:r>
              <a:rPr lang="ru-RU" sz="2000" dirty="0" err="1"/>
              <a:t>холодопроизво-дительностью</a:t>
            </a:r>
            <a:r>
              <a:rPr lang="ru-RU" sz="2000" dirty="0"/>
              <a:t> 9 и 6 КВт, которые под брендом «</a:t>
            </a:r>
            <a:r>
              <a:rPr lang="en-US" sz="2000" dirty="0" err="1"/>
              <a:t>Vetronic</a:t>
            </a:r>
            <a:r>
              <a:rPr lang="ru-RU" sz="2000" dirty="0"/>
              <a:t>» начали поставляться на сборочное производство компании «Нижегородец» для установки на автобусы Форд Транзит и автомобили скорой помощи. На первом этапе кондиционеры производились нашим предприятием, а в последующем производство было перенесено на базу компании «</a:t>
            </a:r>
            <a:r>
              <a:rPr lang="en-US" sz="2000" dirty="0" err="1"/>
              <a:t>Ebershpacher</a:t>
            </a:r>
            <a:r>
              <a:rPr lang="ru-RU" sz="2000" dirty="0"/>
              <a:t>» в Нижнем Новгороде. В настоящий момент это предприятие выпускает 100-300 комплектов кондиционеров в месяц. Наше предприятие поставляет комплектующие для этих кондиционеров. </a:t>
            </a:r>
            <a:endParaRPr lang="ru-RU" sz="2000" dirty="0"/>
          </a:p>
        </p:txBody>
      </p:sp>
      <p:pic>
        <p:nvPicPr>
          <p:cNvPr id="3074" name="Picture 2" descr="C:\Users\Ильдар\Desktop\АРКОН\707.000 9 КВт 29.3350.00.0019 VETRONIC Форд Транзит\фото\IMG_04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5053" y="4077072"/>
            <a:ext cx="4392488" cy="231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Теплообменники для этих и других наших кондиционеров производятся итальянским предприятием «СЭСТ ЛЮВЕ» в липецкой экономической зоне, куда мы поставляем комплектующие для </a:t>
            </a:r>
            <a:r>
              <a:rPr lang="ru-RU" sz="2000" dirty="0" smtClean="0"/>
              <a:t>теплообменников</a:t>
            </a:r>
            <a:endParaRPr lang="ru-RU" sz="2000" dirty="0"/>
          </a:p>
        </p:txBody>
      </p:sp>
      <p:pic>
        <p:nvPicPr>
          <p:cNvPr id="4098" name="Picture 2" descr="C:\Users\Ильдар\Desktop\АРКОН\700.000 МОНОБЛОК 12-14 квт\ФОТОГРАФИИ\IMG_02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844824"/>
            <a:ext cx="576000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4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Autofit/>
          </a:bodyPr>
          <a:lstStyle/>
          <a:p>
            <a:pPr algn="l"/>
            <a:r>
              <a:rPr lang="ru-RU" sz="2000" dirty="0"/>
              <a:t> В 2019 году разработаны и начали производится под брендом «АРКОН</a:t>
            </a:r>
            <a:r>
              <a:rPr lang="ru-RU" sz="2000" dirty="0" smtClean="0"/>
              <a:t>»:</a:t>
            </a:r>
            <a:br>
              <a:rPr lang="ru-RU" sz="2000" dirty="0" smtClean="0"/>
            </a:br>
            <a:r>
              <a:rPr lang="ru-RU" sz="2000" dirty="0" smtClean="0"/>
              <a:t>- кондиционер </a:t>
            </a:r>
            <a:r>
              <a:rPr lang="ru-RU" sz="2000" b="1" dirty="0"/>
              <a:t>МК4</a:t>
            </a:r>
            <a:r>
              <a:rPr lang="ru-RU" sz="2000" dirty="0"/>
              <a:t> (12-14 КВт, для микро и малых автобусов);</a:t>
            </a:r>
            <a:br>
              <a:rPr lang="ru-RU" sz="2000" dirty="0"/>
            </a:br>
            <a:r>
              <a:rPr lang="ru-RU" sz="2000" dirty="0" smtClean="0"/>
              <a:t>- </a:t>
            </a:r>
            <a:r>
              <a:rPr lang="ru-RU" sz="2000" b="1" dirty="0" smtClean="0"/>
              <a:t>первый </a:t>
            </a:r>
            <a:r>
              <a:rPr lang="ru-RU" sz="2000" b="1" dirty="0"/>
              <a:t>в России транспортный электрический кондиционер</a:t>
            </a:r>
            <a:r>
              <a:rPr lang="ru-RU" sz="2000" dirty="0"/>
              <a:t> </a:t>
            </a:r>
            <a:r>
              <a:rPr lang="ru-RU" sz="2000" b="1" dirty="0"/>
              <a:t>МК4Э</a:t>
            </a:r>
            <a:r>
              <a:rPr lang="ru-RU" sz="2000" dirty="0"/>
              <a:t> (4 КВт, для кабин водителей грузовых автомобилей, автобусов, троллейбусов и спецтехники</a:t>
            </a:r>
            <a:r>
              <a:rPr lang="ru-RU" sz="2000" dirty="0" smtClean="0"/>
              <a:t>).</a:t>
            </a:r>
            <a:r>
              <a:rPr lang="ru-RU" sz="2000" dirty="0"/>
              <a:t/>
            </a:r>
            <a:br>
              <a:rPr lang="ru-RU" sz="2000" dirty="0"/>
            </a:br>
            <a:r>
              <a:rPr lang="ru-RU" sz="2000" dirty="0"/>
              <a:t>    Это оборудование мы представляли на </a:t>
            </a:r>
            <a:r>
              <a:rPr lang="en-US" sz="2000" dirty="0"/>
              <a:t>BUS World</a:t>
            </a:r>
            <a:r>
              <a:rPr lang="ru-RU" sz="2000" dirty="0"/>
              <a:t>, в Москве 2018 году.</a:t>
            </a:r>
            <a:endParaRPr lang="ru-RU" sz="2000" dirty="0"/>
          </a:p>
        </p:txBody>
      </p:sp>
      <p:sp>
        <p:nvSpPr>
          <p:cNvPr id="3" name="Объект 2"/>
          <p:cNvSpPr>
            <a:spLocks noGrp="1"/>
          </p:cNvSpPr>
          <p:nvPr>
            <p:ph idx="1"/>
          </p:nvPr>
        </p:nvSpPr>
        <p:spPr>
          <a:xfrm>
            <a:off x="457200" y="2780928"/>
            <a:ext cx="8229600" cy="3345235"/>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lgn="ctr">
              <a:buNone/>
            </a:pPr>
            <a:r>
              <a:rPr lang="en-US" dirty="0" smtClean="0"/>
              <a:t>www.ac-arcon.ru</a:t>
            </a:r>
            <a:endParaRPr lang="ru-RU" dirty="0"/>
          </a:p>
        </p:txBody>
      </p:sp>
      <p:pic>
        <p:nvPicPr>
          <p:cNvPr id="5122" name="Picture 2" descr="C:\Users\Ильдар\Desktop\аркон логоти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2924944"/>
            <a:ext cx="7632849" cy="212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43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793</Words>
  <Application>Microsoft Office PowerPoint</Application>
  <PresentationFormat>Экран (4:3)</PresentationFormat>
  <Paragraphs>50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ООО «АРТЭКС ТРАНСХОЛОД»</vt:lpstr>
      <vt:lpstr>Презентация PowerPoint</vt:lpstr>
      <vt:lpstr>ООО «АРТЭКС ТРАНСХОЛОД» находится в г.Липецк, ул.Скороходова 21, основные направления деятельности:</vt:lpstr>
      <vt:lpstr> В 2015 году был реализован первый проект по производству кондиционера для микроавтобуса Мерседес Спринтер для одного из московских перевозчиков (МТЦ, г.Подольск). Проект получился удачным, но был реализован не до конца, заказчик разорился и из запланированных 110 кондиционеров были поставлены и  смонтированы около 35 комплектов.</vt:lpstr>
      <vt:lpstr>За 2015-2018 годы собственными силами была создана конструкторская и производственная базы, обеспечивающая:</vt:lpstr>
      <vt:lpstr>Презентация PowerPoint</vt:lpstr>
      <vt:lpstr>В 2018 году по заказу российского представительства немецкой компании «Ebershpacher»  и, в соответствии с текущими запросами российского рынка, разработаны 2 сплит-системы кондиционирования холодопроизво-дительностью 9 и 6 КВт, которые под брендом «Vetronic» начали поставляться на сборочное производство компании «Нижегородец» для установки на автобусы Форд Транзит и автомобили скорой помощи. На первом этапе кондиционеры производились нашим предприятием, а в последующем производство было перенесено на базу компании «Ebershpacher» в Нижнем Новгороде. В настоящий момент это предприятие выпускает 100-300 комплектов кондиционеров в месяц. Наше предприятие поставляет комплектующие для этих кондиционеров. </vt:lpstr>
      <vt:lpstr>Теплообменники для этих и других наших кондиционеров производятся итальянским предприятием «СЭСТ ЛЮВЕ» в липецкой экономической зоне, куда мы поставляем комплектующие для теплообменников</vt:lpstr>
      <vt:lpstr> В 2019 году разработаны и начали производится под брендом «АРКОН»: - кондиционер МК4 (12-14 КВт, для микро и малых автобусов); - первый в России транспортный электрический кондиционер МК4Э (4 КВт, для кабин водителей грузовых автомобилей, автобусов, троллейбусов и спецтехники).     Это оборудование мы представляли на BUS World, в Москве 2018 году.</vt:lpstr>
      <vt:lpstr>Презентация PowerPoint</vt:lpstr>
      <vt:lpstr> В 2019 году для развивающегося рынка электротранспорта, был разработан и представлен на выставке в Сокольниках первый в России транспортный чилер АРКОН CH4 с электрическим компрессором для охлаждения тяговых аккумуляторов электробусов и троллейбусов, который на этой выставке стал лауреатом конкурса «Зеленый свет».</vt:lpstr>
      <vt:lpstr>К концу 2019 года нами была разработана, испытана и подготовлена к производству первая в России  жидкостная система терморегулирования блоков тяговых аккумуляторов электротранспорта с цифровым контроллером российского производства. В настоящий момент ведутся переговоры о ее опытной эксплуатации с одним из производителей электробусов для Москвы</vt:lpstr>
      <vt:lpstr> В 2020 году кондиционеры АРКОН МК4 и МК4Э были испытаны и получили одобрение  российского представительства немецкой компании «Webasto» и с мая продаются в России под маркой Webasto CC14S и CC40</vt:lpstr>
      <vt:lpstr> В начале 2020 года мы начали сотрудничество с компанией «Комплексные системы и компоненты» (КСК), г.Мытищи - ведущим российским производителем систем кондиционирования для железнодорожного транспорта. По заказу компании КСК была разработана, изготовлен опытный образец и проведены испытания климатической системы кабины водителя перспективного троллейбуса «Горожанин» Уфимского трамвайно-троллейбусного завода.  До конца 2020 года запланированы полевые испытания этого оборудования с последующим серийным производством и поставкой на Уфимский ТТЗ. </vt:lpstr>
      <vt:lpstr>Презентация PowerPoint</vt:lpstr>
      <vt:lpstr>До конца 2020 года:     В конце сентября наше предприятие выиграло конкурс на установку электрических кондиционеров АРКОН МК4Э на кабины машинистов  маневровых локомотивов ПАО «НЛМК» (35 единиц).     На предстоящей в Москве выставке BUS World 2020 (20-22 октября) компания КСК будет представлять нашу продукцию – АРКОН МК4 и  климатическую систему кабины водителя троллейбуса</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ООО «АРТЭКС ТРАНСХОЛОД»</dc:title>
  <dc:creator>Ildar</dc:creator>
  <cp:lastModifiedBy>Ильдар</cp:lastModifiedBy>
  <cp:revision>21</cp:revision>
  <dcterms:created xsi:type="dcterms:W3CDTF">2020-10-01T09:29:21Z</dcterms:created>
  <dcterms:modified xsi:type="dcterms:W3CDTF">2020-10-01T10:50:02Z</dcterms:modified>
</cp:coreProperties>
</file>