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50" r:id="rId2"/>
    <p:sldMasterId id="2147483662" r:id="rId3"/>
  </p:sldMasterIdLst>
  <p:notesMasterIdLst>
    <p:notesMasterId r:id="rId11"/>
  </p:notesMasterIdLst>
  <p:sldIdLst>
    <p:sldId id="257" r:id="rId4"/>
    <p:sldId id="292" r:id="rId5"/>
    <p:sldId id="291" r:id="rId6"/>
    <p:sldId id="295" r:id="rId7"/>
    <p:sldId id="294" r:id="rId8"/>
    <p:sldId id="293" r:id="rId9"/>
    <p:sldId id="296" r:id="rId10"/>
  </p:sldIdLst>
  <p:sldSz cx="9144000" cy="6858000" type="screen4x3"/>
  <p:notesSz cx="6735763" cy="9866313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3F75"/>
    <a:srgbClr val="37709E"/>
    <a:srgbClr val="5E799B"/>
    <a:srgbClr val="E98434"/>
    <a:srgbClr val="206194"/>
    <a:srgbClr val="00B050"/>
    <a:srgbClr val="3EA926"/>
    <a:srgbClr val="205E90"/>
    <a:srgbClr val="2FA2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9" autoAdjust="0"/>
    <p:restoredTop sz="88342" autoAdjust="0"/>
  </p:normalViewPr>
  <p:slideViewPr>
    <p:cSldViewPr snapToGrid="0">
      <p:cViewPr varScale="1">
        <p:scale>
          <a:sx n="68" d="100"/>
          <a:sy n="68" d="100"/>
        </p:scale>
        <p:origin x="1108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commentAuthors" Target="commentAuthors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tags" Target="tags/tag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90B2E-34C5-4001-8DD0-DD59B4864EC2}" type="datetimeFigureOut">
              <a:rPr lang="en-US" smtClean="0"/>
              <a:pPr/>
              <a:t>10/1/2020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2EE607-FC2B-4A90-B5A7-A1B8774029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42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sz="1200" b="0" baseline="0" noProof="0" dirty="0"/>
          </a:p>
        </p:txBody>
      </p:sp>
      <p:sp>
        <p:nvSpPr>
          <p:cNvPr id="6" name="Slide Image Placeholder 5"/>
          <p:cNvSpPr>
            <a:spLocks noGrp="1" noRot="1" noChangeAspect="1"/>
          </p:cNvSpPr>
          <p:nvPr>
            <p:ph type="sldImg"/>
          </p:nvPr>
        </p:nvSpPr>
        <p:spPr>
          <a:xfrm>
            <a:off x="373063" y="496888"/>
            <a:ext cx="3390900" cy="2544762"/>
          </a:xfrm>
        </p:spPr>
      </p:sp>
    </p:spTree>
    <p:extLst>
      <p:ext uri="{BB962C8B-B14F-4D97-AF65-F5344CB8AC3E}">
        <p14:creationId xmlns:p14="http://schemas.microsoft.com/office/powerpoint/2010/main" val="2637837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1834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991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35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776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845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569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827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113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518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570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951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685800"/>
            <a:ext cx="6000750" cy="297180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3843868"/>
            <a:ext cx="48006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8467"/>
            <a:ext cx="28575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91546"/>
            <a:ext cx="4560491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228600"/>
            <a:ext cx="371475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32279"/>
            <a:ext cx="3639742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609602"/>
            <a:ext cx="325754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6213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7348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006600"/>
            <a:ext cx="6400801" cy="22816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495800"/>
            <a:ext cx="64008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8625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685801"/>
            <a:ext cx="3703241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685801"/>
            <a:ext cx="370085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111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685800"/>
            <a:ext cx="348734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1270529"/>
            <a:ext cx="3703241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685800"/>
            <a:ext cx="349885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1262062"/>
            <a:ext cx="3696891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39165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923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746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685800"/>
            <a:ext cx="2743200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685800"/>
            <a:ext cx="44577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2209800"/>
            <a:ext cx="27432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0174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447800"/>
            <a:ext cx="4514850" cy="11430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914400"/>
            <a:ext cx="2460731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777067"/>
            <a:ext cx="4516041" cy="2048933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0526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533400"/>
            <a:ext cx="8114109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3843867"/>
            <a:ext cx="6228158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7299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114800"/>
            <a:ext cx="6401991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72916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685800"/>
            <a:ext cx="6858001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3429000"/>
            <a:ext cx="64008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4301068"/>
            <a:ext cx="64008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defTabSz="342900"/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 defTabSz="342900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89524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3429000"/>
            <a:ext cx="6400800" cy="169740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5132981"/>
            <a:ext cx="6401993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03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685800"/>
            <a:ext cx="6858000" cy="27432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978400"/>
            <a:ext cx="64008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812222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defTabSz="342900"/>
            <a:r>
              <a:rPr lang="en-US" sz="6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768601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algn="r" defTabSz="342900"/>
            <a:r>
              <a:rPr lang="en-US" sz="6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59411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685800"/>
            <a:ext cx="75438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3928534"/>
            <a:ext cx="64008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4766733"/>
            <a:ext cx="64008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47270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26379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685800"/>
            <a:ext cx="154305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85800"/>
            <a:ext cx="58674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51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10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097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screen">
            <a:alphaModFix amt="1000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963334"/>
            <a:ext cx="2236394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4487333"/>
            <a:ext cx="64008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685801"/>
            <a:ext cx="64008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6172201"/>
            <a:ext cx="12001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3429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342900"/>
              <a:t>10/1/2020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6172201"/>
            <a:ext cx="565785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3429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5578476"/>
            <a:ext cx="856684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3429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342900"/>
              <a:t>‹#›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0630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ears_720x720 (seamless loop)_v3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-3139440" y="45720"/>
            <a:ext cx="6858000" cy="6858000"/>
          </a:xfrm>
          <a:prstGeom prst="chord">
            <a:avLst>
              <a:gd name="adj1" fmla="val 15899861"/>
              <a:gd name="adj2" fmla="val 5700170"/>
            </a:avLst>
          </a:prstGeom>
          <a:effectLst>
            <a:outerShdw blurRad="254000" dist="38100" algn="l" rotWithShape="0">
              <a:schemeClr val="tx1">
                <a:alpha val="86000"/>
              </a:scheme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Arc 7"/>
          <p:cNvSpPr/>
          <p:nvPr/>
        </p:nvSpPr>
        <p:spPr>
          <a:xfrm>
            <a:off x="-4584810" y="342900"/>
            <a:ext cx="9144000" cy="6172200"/>
          </a:xfrm>
          <a:prstGeom prst="arc">
            <a:avLst>
              <a:gd name="adj1" fmla="val 16200000"/>
              <a:gd name="adj2" fmla="val 5392005"/>
            </a:avLst>
          </a:prstGeom>
          <a:noFill/>
          <a:ln w="25400">
            <a:solidFill>
              <a:schemeClr val="bg1">
                <a:alpha val="50196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Arc 8"/>
          <p:cNvSpPr/>
          <p:nvPr/>
        </p:nvSpPr>
        <p:spPr>
          <a:xfrm>
            <a:off x="-4343400" y="45720"/>
            <a:ext cx="8686800" cy="6400800"/>
          </a:xfrm>
          <a:prstGeom prst="arc">
            <a:avLst>
              <a:gd name="adj1" fmla="val 16200000"/>
              <a:gd name="adj2" fmla="val 5392005"/>
            </a:avLst>
          </a:prstGeom>
          <a:noFill/>
          <a:ln w="57150">
            <a:gradFill flip="none" rotWithShape="1">
              <a:gsLst>
                <a:gs pos="0">
                  <a:schemeClr val="tx2">
                    <a:lumMod val="20000"/>
                    <a:lumOff val="80000"/>
                    <a:alpha val="30000"/>
                  </a:schemeClr>
                </a:gs>
                <a:gs pos="100000">
                  <a:schemeClr val="accent5">
                    <a:lumMod val="20000"/>
                    <a:lumOff val="80000"/>
                    <a:alpha val="10000"/>
                  </a:schemeClr>
                </a:gs>
              </a:gsLst>
              <a:lin ang="540000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405051" y="2671406"/>
            <a:ext cx="600481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3600" b="1" cap="none" spc="0" dirty="0">
                <a:ln w="1016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 pitchFamily="34" charset="0"/>
              </a:rPr>
              <a:t>Бережливое производство-</a:t>
            </a:r>
          </a:p>
          <a:p>
            <a:pPr algn="ctr"/>
            <a:r>
              <a:rPr lang="ru-RU" sz="3600" b="1" dirty="0">
                <a:ln w="10160">
                  <a:solidFill>
                    <a:schemeClr val="tx1">
                      <a:lumMod val="85000"/>
                      <a:lumOff val="15000"/>
                    </a:schemeClr>
                  </a:solidFill>
                  <a:prstDash val="solid"/>
                </a:ln>
                <a:solidFill>
                  <a:srgbClr val="FF66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Narrow" panose="020B0606020202030204" pitchFamily="34" charset="0"/>
              </a:rPr>
              <a:t>основа повышения производительности труда</a:t>
            </a:r>
            <a:endParaRPr lang="ru-RU" sz="3200" b="1" cap="none" spc="0" dirty="0">
              <a:ln w="10160">
                <a:solidFill>
                  <a:schemeClr val="tx1">
                    <a:lumMod val="85000"/>
                    <a:lumOff val="15000"/>
                  </a:schemeClr>
                </a:solidFill>
                <a:prstDash val="solid"/>
              </a:ln>
              <a:solidFill>
                <a:srgbClr val="FF66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40925" y="6230983"/>
            <a:ext cx="2573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Липецк  20</a:t>
            </a:r>
            <a:r>
              <a:rPr lang="en-US" dirty="0"/>
              <a:t>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063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ru-RU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</a:t>
            </a:r>
            <a:r>
              <a:rPr lang="ru-RU" sz="2800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ПРЕДПОСЫЛКИ</a:t>
            </a:r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9816" y="731522"/>
            <a:ext cx="84255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i="1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6573" y="4442994"/>
            <a:ext cx="8660673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«В целом по производительности труда Россия более чем в два раза уступает эффективным экономикам, а благодаря мощному технологическому прогрессу, который в мире сейчас поступательно развивается, этот разрыв может серьезно возрасти, если мы своевременно не будем на это реагировать. Нам нужно </a:t>
            </a:r>
            <a:r>
              <a:rPr lang="ru-RU" sz="2000" i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форсированно</a:t>
            </a:r>
            <a:r>
              <a:rPr lang="ru-RU" sz="20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наращивать производительность труда, ежегодно минимум на 5-6% увеличивать</a:t>
            </a:r>
            <a:r>
              <a:rPr lang="ru-RU" sz="2400" i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.»</a:t>
            </a:r>
          </a:p>
          <a:p>
            <a:pPr algn="r"/>
            <a:r>
              <a:rPr lang="ru-RU" sz="2400" b="1" i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В.В. Путин</a:t>
            </a:r>
            <a:endParaRPr lang="ru-RU" sz="2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631" y="599573"/>
            <a:ext cx="5842000" cy="384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8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ru-RU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 </a:t>
            </a:r>
            <a:r>
              <a:rPr lang="ru-RU" sz="2800" b="1" kern="0" dirty="0">
                <a:solidFill>
                  <a:srgbClr val="003F7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ПОДТВЕРЖДЕНИЕ АКТУАЛЬНОСТИ</a:t>
            </a:r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1885" y="509451"/>
            <a:ext cx="76156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НИЗКАЯ ПРОИЗВОДИТЕЛЬНОСТЬ ТРУДА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2697" y="3826989"/>
            <a:ext cx="84386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– самая низкая производительность труда в Европе, по информации экспертов Организации экономического сотрудничества и развития (ОЭСР). </a:t>
            </a:r>
          </a:p>
          <a:p>
            <a:pPr algn="just"/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человеко-час в России производится продукта 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$25,9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Латвии (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$27,6</a:t>
            </a: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Польше (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$29,7</a:t>
            </a: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Греции (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$36,2</a:t>
            </a: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по еврозоне – </a:t>
            </a:r>
            <a:r>
              <a:rPr lang="ru-RU" sz="2000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$55,9</a:t>
            </a:r>
            <a:r>
              <a:rPr lang="ru-RU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14" name="Рисунок 13" descr="https://cdn.vdmsti.ru/image/2015/66/zd1ko/default-19tv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08" y="907440"/>
            <a:ext cx="5429250" cy="2667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7148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Работа с ключевыми продуктовыми потоками на предприятии</a:t>
            </a:r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187" y="1643926"/>
            <a:ext cx="7094538" cy="31144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7082"/>
            <a:ext cx="9144000" cy="15156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83441" y="1137833"/>
            <a:ext cx="1414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Стратегия</a:t>
            </a: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7148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830997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>
              <a:tabLst>
                <a:tab pos="7805738" algn="l"/>
              </a:tabLst>
            </a:pPr>
            <a:r>
              <a:rPr lang="ru-RU" sz="1600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r>
              <a:rPr lang="ru-RU" sz="2400" b="1" kern="0" dirty="0">
                <a:solidFill>
                  <a:srgbClr val="003F7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Повышение производительности труда через инструменты «Бережливого производства»</a:t>
            </a:r>
            <a:endParaRPr lang="ru-RU" sz="2400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30997"/>
            <a:ext cx="9135961" cy="509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48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ЦЕЛЕВЫЕ ПОКАЗАТЕЛИ</a:t>
            </a:r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09346" y="948690"/>
            <a:ext cx="8699861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85725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ПРОИЗВОДИТЕЛЬНОСТИ ТРУДА ЗА СЧЕТ СОВЕРШЕНСТВОВАНИЯ И ОПТИМИЗАЦИИ ПРОИЗВОДСТВЕННЫХ ПРОЦЕССОВ.</a:t>
            </a:r>
          </a:p>
          <a:p>
            <a:pPr marL="85725" algn="ctr"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572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Lean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Manufacturing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(«Бережливое производство»):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1475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картирование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1475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организации и рационализации рабочего места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5S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1475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тянущая система производства (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канбан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1475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производительное обслуживание оборудования с участием всего персонала (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Total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Productive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</a:t>
            </a: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TPM)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71475" indent="-285750"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стандартизация</a:t>
            </a:r>
          </a:p>
          <a:p>
            <a:pPr marL="447675" fontAlgn="base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Мировой опыт внедрения методов и инструментов «бережливого производства» в различных</a:t>
            </a:r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секторах экономики показывает следующие результаты: 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производительности труда на 35÷70%;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времени производственного цикла (ВПП) на 25÷90%;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Сокращение брака на 58÷99%;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 качества продукции на 40%;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времени работы оборудования в исправном состоянии до 99%; 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Высвобождение производственных площадей на 25÷50%.</a:t>
            </a:r>
            <a:b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148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0"/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TextBox 51"/>
          <p:cNvSpPr txBox="1"/>
          <p:nvPr/>
        </p:nvSpPr>
        <p:spPr>
          <a:xfrm>
            <a:off x="0" y="0"/>
            <a:ext cx="9144000" cy="1077218"/>
          </a:xfrm>
          <a:prstGeom prst="rect">
            <a:avLst/>
          </a:prstGeom>
          <a:gradFill rotWithShape="1">
            <a:gsLst>
              <a:gs pos="0">
                <a:srgbClr val="D6ECFF">
                  <a:tint val="40000"/>
                  <a:satMod val="350000"/>
                </a:srgbClr>
              </a:gs>
              <a:gs pos="40000">
                <a:srgbClr val="D6ECFF">
                  <a:tint val="45000"/>
                  <a:shade val="99000"/>
                  <a:satMod val="350000"/>
                </a:srgbClr>
              </a:gs>
              <a:gs pos="100000">
                <a:srgbClr val="D6ECFF">
                  <a:shade val="20000"/>
                  <a:satMod val="255000"/>
                </a:srgbClr>
              </a:gs>
            </a:gsLst>
            <a:path path="circle">
              <a:fillToRect l="50000" t="-80000" r="50000" b="180000"/>
            </a:path>
          </a:gra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lvl="0" algn="ctr"/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lvl="0" algn="ctr"/>
            <a:r>
              <a:rPr lang="ru-RU" sz="2800" b="1" kern="0" dirty="0">
                <a:solidFill>
                  <a:srgbClr val="003F75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Внедрение модели бережливого производства</a:t>
            </a:r>
          </a:p>
          <a:p>
            <a:pPr lvl="0" algn="ctr"/>
            <a:endParaRPr lang="ru-RU" b="1" kern="0" dirty="0">
              <a:solidFill>
                <a:srgbClr val="003F75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955" y="1077218"/>
            <a:ext cx="7270345" cy="36471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954" y="4724400"/>
            <a:ext cx="7971509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606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Half circle with vide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1D1DD7F-6C0B-42FA-83A6-3DFD2961381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Полукруг с видео</Template>
  <TotalTime>0</TotalTime>
  <Words>267</Words>
  <Application>Microsoft Office PowerPoint</Application>
  <PresentationFormat>Экран (4:3)</PresentationFormat>
  <Paragraphs>36</Paragraphs>
  <Slides>7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Arial Narrow</vt:lpstr>
      <vt:lpstr>Calibri</vt:lpstr>
      <vt:lpstr>Century Gothic</vt:lpstr>
      <vt:lpstr>Times New Roman</vt:lpstr>
      <vt:lpstr>Wingdings 3</vt:lpstr>
      <vt:lpstr>Half circle with video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2016-02-10T11:56:39Z</dcterms:created>
  <dcterms:modified xsi:type="dcterms:W3CDTF">2020-10-01T16:39:51Z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TC026161989991</vt:lpwstr>
  </property>
</Properties>
</file>