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981" r:id="rId1"/>
  </p:sldMasterIdLst>
  <p:notesMasterIdLst>
    <p:notesMasterId r:id="rId5"/>
  </p:notesMasterIdLst>
  <p:handoutMasterIdLst>
    <p:handoutMasterId r:id="rId6"/>
  </p:handoutMasterIdLst>
  <p:sldIdLst>
    <p:sldId id="420" r:id="rId2"/>
    <p:sldId id="421" r:id="rId3"/>
    <p:sldId id="422" r:id="rId4"/>
  </p:sldIdLst>
  <p:sldSz cx="12192000" cy="6858000"/>
  <p:notesSz cx="6797675" cy="99250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16">
          <p15:clr>
            <a:srgbClr val="A4A3A4"/>
          </p15:clr>
        </p15:guide>
        <p15:guide id="2" pos="3853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ветлана Леонова" initials="СЛ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CB7F"/>
    <a:srgbClr val="008000"/>
    <a:srgbClr val="385723"/>
    <a:srgbClr val="006600"/>
    <a:srgbClr val="B41010"/>
    <a:srgbClr val="C55A11"/>
    <a:srgbClr val="860C0C"/>
    <a:srgbClr val="78B64E"/>
    <a:srgbClr val="999999"/>
    <a:srgbClr val="AEC0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949" autoAdjust="0"/>
    <p:restoredTop sz="94394" autoAdjust="0"/>
  </p:normalViewPr>
  <p:slideViewPr>
    <p:cSldViewPr snapToGrid="0">
      <p:cViewPr>
        <p:scale>
          <a:sx n="69" d="100"/>
          <a:sy n="69" d="100"/>
        </p:scale>
        <p:origin x="-1392" y="-990"/>
      </p:cViewPr>
      <p:guideLst>
        <p:guide orient="horz" pos="2116"/>
        <p:guide pos="385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-393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8" y="3"/>
            <a:ext cx="2946351" cy="4960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39" y="3"/>
            <a:ext cx="2946351" cy="4960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03BD9-EB2E-4F57-962B-E469779CEFB7}" type="datetimeFigureOut">
              <a:rPr lang="ru-RU" smtClean="0"/>
              <a:t>21.07.2022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8" y="9427459"/>
            <a:ext cx="2946351" cy="4960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39" y="9427459"/>
            <a:ext cx="2946351" cy="4960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033D4-957B-4589-849F-05AC02CD5F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787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7" y="7"/>
            <a:ext cx="2945659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1" y="7"/>
            <a:ext cx="2945659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87A0A6-D1A9-4AA0-9020-20FDE50DC583}" type="datetimeFigureOut">
              <a:rPr lang="ru-RU"/>
              <a:pPr>
                <a:defRPr/>
              </a:pPr>
              <a:t>21.07.2022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39838"/>
            <a:ext cx="5949950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029"/>
            <a:ext cx="5438140" cy="39078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7" y="9426662"/>
            <a:ext cx="2945659" cy="498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1" y="9426662"/>
            <a:ext cx="2945659" cy="498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76B9CF-F16D-4F89-B690-46B4E292A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94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220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39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477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5755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eft_Blank">
    <p:bg>
      <p:bgPr>
        <a:blipFill dpi="0" rotWithShape="1">
          <a:blip r:embed="rId2">
            <a:alphaModFix amt="7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 userDrawn="1"/>
        </p:nvCxnSpPr>
        <p:spPr>
          <a:xfrm>
            <a:off x="250825" y="723900"/>
            <a:ext cx="11880000" cy="0"/>
          </a:xfrm>
          <a:prstGeom prst="line">
            <a:avLst/>
          </a:prstGeom>
          <a:ln w="22225"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387625" y="169306"/>
            <a:ext cx="2743200" cy="365125"/>
          </a:xfrm>
        </p:spPr>
        <p:txBody>
          <a:bodyPr/>
          <a:lstStyle>
            <a:lvl1pPr>
              <a:defRPr sz="2000" b="1">
                <a:solidFill>
                  <a:schemeClr val="accent4"/>
                </a:solidFill>
                <a:latin typeface="Arial Narrow" panose="020B0606020202030204" pitchFamily="34" charset="0"/>
              </a:defRPr>
            </a:lvl1pPr>
          </a:lstStyle>
          <a:p>
            <a:fld id="{32EDDCB2-218D-4C97-9CE1-D305ABCBCAC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8291227" y="6621232"/>
            <a:ext cx="3797835" cy="27699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1200" b="1" dirty="0">
                <a:solidFill>
                  <a:schemeClr val="bg1">
                    <a:lumMod val="75000"/>
                  </a:schemeClr>
                </a:solidFill>
                <a:effectLst/>
                <a:latin typeface="Arial Narrow" panose="020B0606020202030204" pitchFamily="34" charset="0"/>
              </a:rPr>
              <a:t>Управление экономического развития Липецкой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1808897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88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63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04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9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50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 userDrawn="1"/>
        </p:nvCxnSpPr>
        <p:spPr>
          <a:xfrm>
            <a:off x="250825" y="723900"/>
            <a:ext cx="11880000" cy="0"/>
          </a:xfrm>
          <a:prstGeom prst="line">
            <a:avLst/>
          </a:prstGeom>
          <a:ln w="22225">
            <a:gradFill flip="none" rotWithShape="1">
              <a:gsLst>
                <a:gs pos="0">
                  <a:schemeClr val="tx2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28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4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262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2EDDCB2-218D-4C97-9CE1-D305ABCBCAC5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8954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88" r:id="rId7"/>
    <p:sldLayoutId id="2147483989" r:id="rId8"/>
    <p:sldLayoutId id="2147483990" r:id="rId9"/>
    <p:sldLayoutId id="2147483991" r:id="rId10"/>
    <p:sldLayoutId id="2147483992" r:id="rId11"/>
    <p:sldLayoutId id="2147483996" r:id="rId12"/>
    <p:sldLayoutId id="214748399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geogis@mail.ru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0" y="0"/>
            <a:ext cx="12192000" cy="618321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ru-RU" sz="1500" b="1" dirty="0">
                <a:solidFill>
                  <a:schemeClr val="accent4"/>
                </a:solidFill>
                <a:latin typeface="Arial Narrow" panose="020B0606020202030204" pitchFamily="34" charset="0"/>
                <a:cs typeface="+mn-cs"/>
              </a:rPr>
              <a:t>Пересмотр результатов кадастровой стоимости (КС) земель населенных пунктов и объектов капитального строительства в </a:t>
            </a:r>
            <a:r>
              <a:rPr lang="ru-RU" sz="1500" b="1" dirty="0" smtClean="0">
                <a:solidFill>
                  <a:schemeClr val="accent4"/>
                </a:solidFill>
                <a:latin typeface="Arial Narrow" panose="020B0606020202030204" pitchFamily="34" charset="0"/>
                <a:cs typeface="+mn-cs"/>
              </a:rPr>
              <a:t>2022 </a:t>
            </a:r>
            <a:r>
              <a:rPr lang="ru-RU" sz="1500" b="1" dirty="0">
                <a:solidFill>
                  <a:schemeClr val="accent4"/>
                </a:solidFill>
                <a:latin typeface="Arial Narrow" panose="020B0606020202030204" pitchFamily="34" charset="0"/>
                <a:cs typeface="+mn-cs"/>
              </a:rPr>
              <a:t>году</a:t>
            </a:r>
            <a:endParaRPr lang="ru-RU" sz="1500" dirty="0">
              <a:solidFill>
                <a:srgbClr val="385723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43200" y="904481"/>
            <a:ext cx="7250780" cy="429599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1: Определяем основание для пересмотра </a:t>
            </a:r>
            <a:r>
              <a:rPr lang="ru-RU" sz="1600" b="1" dirty="0">
                <a:solidFill>
                  <a:schemeClr val="tx1"/>
                </a:solidFill>
              </a:rPr>
              <a:t>КС </a:t>
            </a:r>
            <a:r>
              <a:rPr lang="ru-RU" sz="1600" b="1" dirty="0" smtClean="0">
                <a:solidFill>
                  <a:schemeClr val="tx1"/>
                </a:solidFill>
              </a:rPr>
              <a:t>объекта недвижимости</a:t>
            </a:r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7626" y="373380"/>
            <a:ext cx="1133621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i="1" dirty="0">
                <a:solidFill>
                  <a:schemeClr val="accent5">
                    <a:lumMod val="50000"/>
                  </a:schemeClr>
                </a:solidFill>
              </a:rPr>
              <a:t>(ст.24.18 ФЗ от 29 июля 1998 г. №135-ФЗ «Об оценочной деятельности в Российской Федерации»)</a:t>
            </a:r>
          </a:p>
        </p:txBody>
      </p:sp>
      <p:sp>
        <p:nvSpPr>
          <p:cNvPr id="2049" name="Скругленный прямоугольник 2048"/>
          <p:cNvSpPr/>
          <p:nvPr/>
        </p:nvSpPr>
        <p:spPr>
          <a:xfrm>
            <a:off x="518614" y="3375855"/>
            <a:ext cx="4681183" cy="43187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массовая оценка  до 15.01.2016 включительно  </a:t>
            </a:r>
            <a:endParaRPr lang="ru-RU" sz="1400" dirty="0">
              <a:solidFill>
                <a:schemeClr val="tx1"/>
              </a:solidFill>
            </a:endParaRPr>
          </a:p>
          <a:p>
            <a:pPr algn="ctr"/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2277" y="1672762"/>
            <a:ext cx="4842455" cy="5389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</a:rPr>
              <a:t>Недостоверность сведений при определении КС  </a:t>
            </a:r>
            <a:r>
              <a:rPr lang="ru-RU" sz="1200" i="1" dirty="0" smtClean="0">
                <a:solidFill>
                  <a:schemeClr val="tx1"/>
                </a:solidFill>
              </a:rPr>
              <a:t>(</a:t>
            </a:r>
            <a:r>
              <a:rPr lang="ru-RU" sz="1200" dirty="0" smtClean="0">
                <a:solidFill>
                  <a:schemeClr val="tx1"/>
                </a:solidFill>
              </a:rPr>
              <a:t>искажение </a:t>
            </a:r>
            <a:r>
              <a:rPr lang="ru-RU" sz="1200" dirty="0">
                <a:solidFill>
                  <a:schemeClr val="tx1"/>
                </a:solidFill>
              </a:rPr>
              <a:t>данных об объекте оценки, на основании которых определялась его </a:t>
            </a:r>
            <a:r>
              <a:rPr lang="ru-RU" sz="1200" dirty="0" smtClean="0">
                <a:solidFill>
                  <a:schemeClr val="tx1"/>
                </a:solidFill>
              </a:rPr>
              <a:t>КС</a:t>
            </a:r>
            <a:r>
              <a:rPr lang="ru-RU" sz="1200" b="1" dirty="0" smtClean="0">
                <a:solidFill>
                  <a:schemeClr val="tx1"/>
                </a:solidFill>
              </a:rPr>
              <a:t>)</a:t>
            </a:r>
            <a:endParaRPr lang="ru-RU" sz="1200" i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233313" y="1672762"/>
            <a:ext cx="4681183" cy="47897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>
                <a:solidFill>
                  <a:schemeClr val="tx1"/>
                </a:solidFill>
              </a:rPr>
              <a:t>Значительная разница между КС и рыночной</a:t>
            </a:r>
            <a:endParaRPr lang="ru-RU" sz="1600" i="1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743200" y="2455703"/>
            <a:ext cx="7250779" cy="52433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2:  Получаем кадастровый паспорт на портале </a:t>
            </a:r>
            <a:r>
              <a:rPr lang="ru-RU" sz="1600" b="1" dirty="0" err="1" smtClean="0">
                <a:solidFill>
                  <a:schemeClr val="tx1"/>
                </a:solidFill>
              </a:rPr>
              <a:t>Росреестра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(https://rosreestr.gov.ru)  или через МФЦ  (определяем дату проведения оценки)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274259" y="4994286"/>
            <a:ext cx="4674356" cy="103802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i="1" dirty="0" err="1">
                <a:solidFill>
                  <a:schemeClr val="tx1"/>
                </a:solidFill>
              </a:rPr>
              <a:t>Росреестра</a:t>
            </a:r>
            <a:r>
              <a:rPr lang="ru-RU" sz="1400" i="1" dirty="0">
                <a:solidFill>
                  <a:schemeClr val="tx1"/>
                </a:solidFill>
              </a:rPr>
              <a:t> по Липецкой области</a:t>
            </a:r>
          </a:p>
          <a:p>
            <a:pPr algn="ctr"/>
            <a:r>
              <a:rPr lang="ru-RU" sz="1400" i="1" dirty="0">
                <a:solidFill>
                  <a:schemeClr val="tx1"/>
                </a:solidFill>
              </a:rPr>
              <a:t>тел: 8 (4742) 27-52-12, 27-51-27, адрес: г. Липецк</a:t>
            </a:r>
            <a:r>
              <a:rPr lang="ru-RU" sz="1400" i="1" dirty="0" smtClean="0">
                <a:solidFill>
                  <a:schemeClr val="tx1"/>
                </a:solidFill>
              </a:rPr>
              <a:t>,</a:t>
            </a:r>
            <a:endParaRPr lang="en-US" sz="1400" i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 </a:t>
            </a:r>
            <a:r>
              <a:rPr lang="ru-RU" sz="1400" i="1" dirty="0">
                <a:solidFill>
                  <a:schemeClr val="tx1"/>
                </a:solidFill>
              </a:rPr>
              <a:t>пл. Победы,д.8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7274259" y="3375854"/>
            <a:ext cx="4640237" cy="43187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оценка по </a:t>
            </a:r>
            <a:r>
              <a:rPr lang="ru-RU" sz="1400" dirty="0">
                <a:solidFill>
                  <a:schemeClr val="tx1"/>
                </a:solidFill>
              </a:rPr>
              <a:t>вновь учтенным </a:t>
            </a:r>
            <a:r>
              <a:rPr lang="ru-RU" sz="1400" dirty="0" smtClean="0">
                <a:solidFill>
                  <a:schemeClr val="tx1"/>
                </a:solidFill>
              </a:rPr>
              <a:t>объектам с </a:t>
            </a:r>
            <a:r>
              <a:rPr lang="ru-RU" sz="1400" dirty="0">
                <a:solidFill>
                  <a:schemeClr val="tx1"/>
                </a:solidFill>
              </a:rPr>
              <a:t>16.01.2016  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119260" y="4994287"/>
            <a:ext cx="6922987" cy="103802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i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i="1" dirty="0" smtClean="0">
                <a:solidFill>
                  <a:schemeClr val="tx1"/>
                </a:solidFill>
              </a:rPr>
              <a:t>Управление </a:t>
            </a:r>
            <a:r>
              <a:rPr lang="ru-RU" sz="1400" i="1" dirty="0">
                <a:solidFill>
                  <a:schemeClr val="tx1"/>
                </a:solidFill>
              </a:rPr>
              <a:t>имущественных и земельных отношений ЛО</a:t>
            </a:r>
          </a:p>
          <a:p>
            <a:pPr algn="ctr"/>
            <a:r>
              <a:rPr lang="ru-RU" sz="1400" i="1" dirty="0">
                <a:solidFill>
                  <a:schemeClr val="tx1"/>
                </a:solidFill>
              </a:rPr>
              <a:t>тел: 8 (4742) 22-27-32,  </a:t>
            </a:r>
            <a:r>
              <a:rPr lang="ru-RU" sz="1400" i="1" dirty="0" smtClean="0">
                <a:solidFill>
                  <a:schemeClr val="tx1"/>
                </a:solidFill>
              </a:rPr>
              <a:t>74-38-60, </a:t>
            </a:r>
            <a:r>
              <a:rPr lang="ru-RU" sz="1400" i="1" dirty="0">
                <a:solidFill>
                  <a:schemeClr val="tx1"/>
                </a:solidFill>
              </a:rPr>
              <a:t>адрес: г. Липецк, ул. Скороходова, </a:t>
            </a:r>
            <a:r>
              <a:rPr lang="ru-RU" sz="1400" i="1" dirty="0" smtClean="0">
                <a:solidFill>
                  <a:schemeClr val="tx1"/>
                </a:solidFill>
              </a:rPr>
              <a:t>д.2,каб.30</a:t>
            </a:r>
            <a:r>
              <a:rPr lang="en-US" sz="1400" i="1" dirty="0" smtClean="0">
                <a:solidFill>
                  <a:schemeClr val="tx1"/>
                </a:solidFill>
              </a:rPr>
              <a:t> </a:t>
            </a:r>
            <a:endParaRPr lang="ru-RU" sz="1400" i="1" dirty="0" smtClean="0">
              <a:solidFill>
                <a:schemeClr val="tx1"/>
              </a:solidFill>
            </a:endParaRPr>
          </a:p>
          <a:p>
            <a:pPr algn="ctr"/>
            <a:endParaRPr lang="en-US" sz="800" i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b="1" i="1" dirty="0" smtClean="0">
                <a:solidFill>
                  <a:schemeClr val="tx1"/>
                </a:solidFill>
              </a:rPr>
              <a:t>Исполнитель оценки</a:t>
            </a:r>
            <a:r>
              <a:rPr lang="ru-RU" sz="1400" i="1" dirty="0" smtClean="0">
                <a:solidFill>
                  <a:schemeClr val="tx1"/>
                </a:solidFill>
              </a:rPr>
              <a:t>: </a:t>
            </a:r>
            <a:r>
              <a:rPr lang="en-US" sz="1400" i="1" dirty="0" smtClean="0">
                <a:solidFill>
                  <a:schemeClr val="tx1"/>
                </a:solidFill>
              </a:rPr>
              <a:t> </a:t>
            </a:r>
            <a:r>
              <a:rPr lang="ru-RU" sz="1400" i="1" dirty="0">
                <a:solidFill>
                  <a:schemeClr val="tx1"/>
                </a:solidFill>
              </a:rPr>
              <a:t>ООО научно-производственное объединение «ГеоГИС»</a:t>
            </a:r>
          </a:p>
          <a:p>
            <a:pPr algn="ctr"/>
            <a:r>
              <a:rPr lang="ru-RU" sz="1400" i="1" dirty="0">
                <a:solidFill>
                  <a:schemeClr val="tx1"/>
                </a:solidFill>
              </a:rPr>
              <a:t>тел: </a:t>
            </a:r>
            <a:r>
              <a:rPr lang="en-US" sz="1400" i="1" dirty="0">
                <a:solidFill>
                  <a:schemeClr val="tx1"/>
                </a:solidFill>
              </a:rPr>
              <a:t> (473) 274-45-78, 262-12-24; e-mail: </a:t>
            </a:r>
            <a:r>
              <a:rPr lang="en-US" sz="1400" i="1" dirty="0" smtClean="0">
                <a:solidFill>
                  <a:schemeClr val="tx1"/>
                </a:solidFill>
                <a:hlinkClick r:id="rId2"/>
              </a:rPr>
              <a:t>geogis@mail.ru</a:t>
            </a:r>
            <a:r>
              <a:rPr lang="ru-RU" sz="1400" i="1" dirty="0" smtClean="0">
                <a:solidFill>
                  <a:schemeClr val="tx1"/>
                </a:solidFill>
              </a:rPr>
              <a:t> , адрес</a:t>
            </a:r>
            <a:r>
              <a:rPr lang="ru-RU" sz="1400" i="1" dirty="0">
                <a:solidFill>
                  <a:schemeClr val="tx1"/>
                </a:solidFill>
              </a:rPr>
              <a:t>: г. Воронеж д. </a:t>
            </a:r>
            <a:r>
              <a:rPr lang="ru-RU" sz="1400" i="1" dirty="0" smtClean="0">
                <a:solidFill>
                  <a:schemeClr val="tx1"/>
                </a:solidFill>
              </a:rPr>
              <a:t>48</a:t>
            </a:r>
            <a:endParaRPr lang="ru-RU" sz="1400" i="1" dirty="0">
              <a:solidFill>
                <a:schemeClr val="tx1"/>
              </a:solidFill>
            </a:endParaRPr>
          </a:p>
          <a:p>
            <a:pPr algn="ctr"/>
            <a:endParaRPr lang="ru-RU" sz="1400" i="1" dirty="0">
              <a:solidFill>
                <a:schemeClr val="tx1"/>
              </a:solidFill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518614" y="4156912"/>
            <a:ext cx="5080537" cy="55256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3:</a:t>
            </a:r>
            <a:r>
              <a:rPr lang="ru-RU" sz="1600" dirty="0" smtClean="0">
                <a:solidFill>
                  <a:schemeClr val="tx1"/>
                </a:solidFill>
              </a:rPr>
              <a:t> Направляем </a:t>
            </a:r>
            <a:r>
              <a:rPr lang="ru-RU" sz="1600" dirty="0">
                <a:solidFill>
                  <a:schemeClr val="tx1"/>
                </a:solidFill>
              </a:rPr>
              <a:t>запросы </a:t>
            </a:r>
            <a:r>
              <a:rPr lang="ru-RU" sz="1600" dirty="0" smtClean="0">
                <a:solidFill>
                  <a:schemeClr val="tx1"/>
                </a:solidFill>
              </a:rPr>
              <a:t>по разъяснению определения КС (срок получения ответа 7 дней)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7274259" y="4149573"/>
            <a:ext cx="4640237" cy="47748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 smtClean="0"/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3:</a:t>
            </a:r>
            <a:r>
              <a:rPr lang="ru-RU" sz="1600" dirty="0" smtClean="0">
                <a:solidFill>
                  <a:schemeClr val="tx1"/>
                </a:solidFill>
              </a:rPr>
              <a:t> Направляем </a:t>
            </a:r>
            <a:r>
              <a:rPr lang="ru-RU" sz="1600" dirty="0">
                <a:solidFill>
                  <a:schemeClr val="tx1"/>
                </a:solidFill>
              </a:rPr>
              <a:t>запросы по разъяснению определения </a:t>
            </a:r>
            <a:r>
              <a:rPr lang="ru-RU" sz="1600" dirty="0" smtClean="0">
                <a:solidFill>
                  <a:schemeClr val="tx1"/>
                </a:solidFill>
              </a:rPr>
              <a:t>КС (срок </a:t>
            </a:r>
            <a:r>
              <a:rPr lang="ru-RU" sz="1600" dirty="0">
                <a:solidFill>
                  <a:schemeClr val="tx1"/>
                </a:solidFill>
              </a:rPr>
              <a:t>получения ответа 7 дней) </a:t>
            </a:r>
          </a:p>
          <a:p>
            <a:pPr algn="ctr"/>
            <a:endParaRPr lang="ru-RU" sz="1400" dirty="0"/>
          </a:p>
        </p:txBody>
      </p:sp>
      <p:cxnSp>
        <p:nvCxnSpPr>
          <p:cNvPr id="63" name="Прямая со стрелкой 62"/>
          <p:cNvCxnSpPr/>
          <p:nvPr/>
        </p:nvCxnSpPr>
        <p:spPr>
          <a:xfrm flipH="1">
            <a:off x="3159486" y="3062087"/>
            <a:ext cx="2627165" cy="2444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7274259" y="3049437"/>
            <a:ext cx="2593072" cy="243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Скругленный прямоугольник 84"/>
          <p:cNvSpPr/>
          <p:nvPr/>
        </p:nvSpPr>
        <p:spPr>
          <a:xfrm>
            <a:off x="968991" y="6397225"/>
            <a:ext cx="9840035" cy="31250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4: Анализируем </a:t>
            </a:r>
            <a:r>
              <a:rPr lang="ru-RU" sz="1600" b="1" dirty="0">
                <a:solidFill>
                  <a:schemeClr val="tx1"/>
                </a:solidFill>
              </a:rPr>
              <a:t>и проверяем полученную информацию </a:t>
            </a:r>
            <a:r>
              <a:rPr lang="ru-RU" sz="1600" b="1" dirty="0" smtClean="0">
                <a:solidFill>
                  <a:schemeClr val="tx1"/>
                </a:solidFill>
              </a:rPr>
              <a:t>по </a:t>
            </a:r>
            <a:r>
              <a:rPr lang="ru-RU" sz="1600" b="1" dirty="0">
                <a:solidFill>
                  <a:schemeClr val="tx1"/>
                </a:solidFill>
              </a:rPr>
              <a:t>расчету  КС</a:t>
            </a:r>
          </a:p>
        </p:txBody>
      </p:sp>
      <p:cxnSp>
        <p:nvCxnSpPr>
          <p:cNvPr id="93" name="Прямая со стрелкой 92"/>
          <p:cNvCxnSpPr/>
          <p:nvPr/>
        </p:nvCxnSpPr>
        <p:spPr>
          <a:xfrm flipH="1">
            <a:off x="3159485" y="1355216"/>
            <a:ext cx="2729523" cy="2679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>
            <a:off x="7042247" y="1350342"/>
            <a:ext cx="2674959" cy="2676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Стрелка вниз 105"/>
          <p:cNvSpPr/>
          <p:nvPr/>
        </p:nvSpPr>
        <p:spPr>
          <a:xfrm>
            <a:off x="6368589" y="1484155"/>
            <a:ext cx="182336" cy="849612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3" name="Стрелка вниз 2052"/>
          <p:cNvSpPr/>
          <p:nvPr/>
        </p:nvSpPr>
        <p:spPr>
          <a:xfrm>
            <a:off x="2743200" y="3872104"/>
            <a:ext cx="163771" cy="265135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5" name="Стрелка вниз 2054"/>
          <p:cNvSpPr/>
          <p:nvPr/>
        </p:nvSpPr>
        <p:spPr>
          <a:xfrm>
            <a:off x="9526136" y="6088368"/>
            <a:ext cx="218364" cy="257827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6" name="Стрелка вниз 2055"/>
          <p:cNvSpPr/>
          <p:nvPr/>
        </p:nvSpPr>
        <p:spPr>
          <a:xfrm>
            <a:off x="9471546" y="3850693"/>
            <a:ext cx="204715" cy="286547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57" name="Стрелка вниз 2056"/>
          <p:cNvSpPr/>
          <p:nvPr/>
        </p:nvSpPr>
        <p:spPr>
          <a:xfrm>
            <a:off x="1542197" y="6088368"/>
            <a:ext cx="204716" cy="257827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062" name="Прямая со стрелкой 2061"/>
          <p:cNvCxnSpPr/>
          <p:nvPr/>
        </p:nvCxnSpPr>
        <p:spPr>
          <a:xfrm flipH="1">
            <a:off x="1176960" y="4750208"/>
            <a:ext cx="1730012" cy="216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0" name="Прямая со стрелкой 2069"/>
          <p:cNvCxnSpPr/>
          <p:nvPr/>
        </p:nvCxnSpPr>
        <p:spPr>
          <a:xfrm>
            <a:off x="9573903" y="4627054"/>
            <a:ext cx="0" cy="282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5471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392072" y="998454"/>
            <a:ext cx="9253181" cy="48915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Шаг 4</a:t>
            </a:r>
            <a:r>
              <a:rPr lang="ru-RU" sz="1600" dirty="0">
                <a:solidFill>
                  <a:schemeClr val="tx1"/>
                </a:solidFill>
              </a:rPr>
              <a:t>: </a:t>
            </a:r>
            <a:r>
              <a:rPr lang="ru-RU" sz="1600" b="1" dirty="0">
                <a:solidFill>
                  <a:schemeClr val="tx1"/>
                </a:solidFill>
              </a:rPr>
              <a:t>Анализируем и </a:t>
            </a:r>
            <a:r>
              <a:rPr lang="ru-RU" sz="1600" b="1" dirty="0" smtClean="0">
                <a:solidFill>
                  <a:schemeClr val="tx1"/>
                </a:solidFill>
              </a:rPr>
              <a:t>проверяем полученную </a:t>
            </a:r>
            <a:r>
              <a:rPr lang="ru-RU" sz="1600" b="1" dirty="0">
                <a:solidFill>
                  <a:schemeClr val="tx1"/>
                </a:solidFill>
              </a:rPr>
              <a:t>информацию </a:t>
            </a:r>
            <a:r>
              <a:rPr lang="ru-RU" sz="1600" b="1" dirty="0" smtClean="0">
                <a:solidFill>
                  <a:schemeClr val="tx1"/>
                </a:solidFill>
              </a:rPr>
              <a:t>по расчету  </a:t>
            </a:r>
            <a:r>
              <a:rPr lang="ru-RU" sz="1600" b="1" dirty="0">
                <a:solidFill>
                  <a:schemeClr val="tx1"/>
                </a:solidFill>
              </a:rPr>
              <a:t>КС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3774" y="1856096"/>
            <a:ext cx="5513696" cy="464023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 случае выявления недостоверности </a:t>
            </a:r>
            <a:r>
              <a:rPr lang="ru-RU" sz="1400" dirty="0">
                <a:solidFill>
                  <a:schemeClr val="tx1"/>
                </a:solidFill>
              </a:rPr>
              <a:t>сведений при определении КС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944676" y="1787856"/>
            <a:ext cx="4885898" cy="46402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В случае, когда расчеты по определению КС верны, а КС при этом значительно превышает рыночную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3774" y="2688609"/>
            <a:ext cx="5513696" cy="285238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500" b="1" dirty="0" smtClean="0">
                <a:solidFill>
                  <a:schemeClr val="tx1"/>
                </a:solidFill>
              </a:rPr>
              <a:t>Шаг 5: </a:t>
            </a:r>
            <a:r>
              <a:rPr lang="ru-RU" sz="1500" dirty="0" smtClean="0">
                <a:solidFill>
                  <a:schemeClr val="tx1"/>
                </a:solidFill>
              </a:rPr>
              <a:t>Готовим заявление для обращения в комиссию </a:t>
            </a:r>
            <a:r>
              <a:rPr lang="en-US" sz="1500" dirty="0" smtClean="0">
                <a:solidFill>
                  <a:schemeClr val="tx1"/>
                </a:solidFill>
              </a:rPr>
              <a:t>  </a:t>
            </a:r>
            <a:r>
              <a:rPr lang="ru-RU" sz="1500" dirty="0" smtClean="0">
                <a:solidFill>
                  <a:schemeClr val="tx1"/>
                </a:solidFill>
              </a:rPr>
              <a:t>с приложением  следующих документов:</a:t>
            </a:r>
          </a:p>
          <a:p>
            <a:r>
              <a:rPr lang="ru-RU" sz="1500" dirty="0" smtClean="0">
                <a:solidFill>
                  <a:schemeClr val="tx1"/>
                </a:solidFill>
              </a:rPr>
              <a:t>-</a:t>
            </a:r>
            <a:r>
              <a:rPr lang="ru-RU" sz="1500" dirty="0">
                <a:solidFill>
                  <a:schemeClr val="tx1"/>
                </a:solidFill>
              </a:rPr>
              <a:t>выписка из ЕГРН о КС объекта недвижимости, содержащая сведения об оспариваемых результатах определения </a:t>
            </a:r>
            <a:r>
              <a:rPr lang="ru-RU" sz="1500" dirty="0" smtClean="0">
                <a:solidFill>
                  <a:schemeClr val="tx1"/>
                </a:solidFill>
              </a:rPr>
              <a:t>КС НО;</a:t>
            </a:r>
            <a:endParaRPr lang="ru-RU" sz="1500" dirty="0">
              <a:solidFill>
                <a:schemeClr val="tx1"/>
              </a:solidFill>
            </a:endParaRPr>
          </a:p>
          <a:p>
            <a:r>
              <a:rPr lang="ru-RU" sz="1500" dirty="0">
                <a:solidFill>
                  <a:schemeClr val="tx1"/>
                </a:solidFill>
              </a:rPr>
              <a:t>- нотариально заверенная копия  или </a:t>
            </a:r>
            <a:r>
              <a:rPr lang="ru-RU" sz="1500" dirty="0" err="1">
                <a:solidFill>
                  <a:schemeClr val="tx1"/>
                </a:solidFill>
              </a:rPr>
              <a:t>правоудостоверяющего</a:t>
            </a:r>
            <a:r>
              <a:rPr lang="ru-RU" sz="1500" dirty="0">
                <a:solidFill>
                  <a:schemeClr val="tx1"/>
                </a:solidFill>
              </a:rPr>
              <a:t> документа  на объект недвижимости;</a:t>
            </a:r>
          </a:p>
          <a:p>
            <a:r>
              <a:rPr lang="ru-RU" sz="1500" dirty="0">
                <a:solidFill>
                  <a:schemeClr val="tx1"/>
                </a:solidFill>
              </a:rPr>
              <a:t>- </a:t>
            </a:r>
            <a:r>
              <a:rPr lang="ru-RU" sz="1500" b="1" dirty="0">
                <a:solidFill>
                  <a:schemeClr val="tx1"/>
                </a:solidFill>
              </a:rPr>
              <a:t>документы, подтверждающие недостоверность сведений об объекте недвижимости, использованных при определении его кадастровой стоимости, иные документы.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946710" y="2715904"/>
            <a:ext cx="5022376" cy="47767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5</a:t>
            </a:r>
            <a:r>
              <a:rPr lang="ru-RU" sz="1600" b="1" dirty="0">
                <a:solidFill>
                  <a:schemeClr val="tx1"/>
                </a:solidFill>
              </a:rPr>
              <a:t>:</a:t>
            </a:r>
            <a:r>
              <a:rPr lang="ru-RU" sz="1500" dirty="0">
                <a:solidFill>
                  <a:schemeClr val="tx1"/>
                </a:solidFill>
              </a:rPr>
              <a:t>  </a:t>
            </a:r>
            <a:r>
              <a:rPr lang="ru-RU" sz="1500" dirty="0" smtClean="0">
                <a:solidFill>
                  <a:schemeClr val="tx1"/>
                </a:solidFill>
              </a:rPr>
              <a:t>Обращаемся к оценщику и  заказываем отчет </a:t>
            </a:r>
            <a:r>
              <a:rPr lang="ru-RU" sz="1500" dirty="0">
                <a:solidFill>
                  <a:schemeClr val="tx1"/>
                </a:solidFill>
              </a:rPr>
              <a:t>об определении рыночной стоимости объекта </a:t>
            </a:r>
            <a:r>
              <a:rPr lang="ru-RU" sz="1500" dirty="0" smtClean="0">
                <a:solidFill>
                  <a:schemeClr val="tx1"/>
                </a:solidFill>
              </a:rPr>
              <a:t>недвижимости  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946710" y="3455049"/>
            <a:ext cx="5184115" cy="2085941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Шаг 5.1:</a:t>
            </a:r>
            <a:r>
              <a:rPr lang="ru-RU" sz="1500" dirty="0" smtClean="0">
                <a:solidFill>
                  <a:schemeClr val="tx1"/>
                </a:solidFill>
              </a:rPr>
              <a:t> Готовим </a:t>
            </a:r>
            <a:r>
              <a:rPr lang="ru-RU" sz="1500" dirty="0">
                <a:solidFill>
                  <a:schemeClr val="tx1"/>
                </a:solidFill>
              </a:rPr>
              <a:t>заявление для обращения в </a:t>
            </a:r>
            <a:r>
              <a:rPr lang="ru-RU" sz="1500" dirty="0" smtClean="0">
                <a:solidFill>
                  <a:schemeClr val="tx1"/>
                </a:solidFill>
              </a:rPr>
              <a:t>комиссию </a:t>
            </a:r>
            <a:r>
              <a:rPr lang="ru-RU" sz="1500" dirty="0">
                <a:solidFill>
                  <a:schemeClr val="tx1"/>
                </a:solidFill>
              </a:rPr>
              <a:t>с приложением  следующих документов:</a:t>
            </a:r>
          </a:p>
          <a:p>
            <a:r>
              <a:rPr lang="ru-RU" sz="1500" dirty="0" smtClean="0">
                <a:solidFill>
                  <a:schemeClr val="tx1"/>
                </a:solidFill>
              </a:rPr>
              <a:t>-</a:t>
            </a:r>
            <a:r>
              <a:rPr lang="ru-RU" sz="1500" dirty="0">
                <a:solidFill>
                  <a:schemeClr val="tx1"/>
                </a:solidFill>
              </a:rPr>
              <a:t>выписка из </a:t>
            </a:r>
            <a:r>
              <a:rPr lang="ru-RU" sz="1500" dirty="0" smtClean="0">
                <a:solidFill>
                  <a:schemeClr val="tx1"/>
                </a:solidFill>
              </a:rPr>
              <a:t>ЕГРН </a:t>
            </a:r>
            <a:r>
              <a:rPr lang="ru-RU" sz="1500" dirty="0">
                <a:solidFill>
                  <a:schemeClr val="tx1"/>
                </a:solidFill>
              </a:rPr>
              <a:t>о </a:t>
            </a:r>
            <a:r>
              <a:rPr lang="ru-RU" sz="1500" dirty="0" smtClean="0">
                <a:solidFill>
                  <a:schemeClr val="tx1"/>
                </a:solidFill>
              </a:rPr>
              <a:t> КС НО;</a:t>
            </a:r>
            <a:endParaRPr lang="ru-RU" sz="1500" dirty="0">
              <a:solidFill>
                <a:schemeClr val="tx1"/>
              </a:solidFill>
            </a:endParaRPr>
          </a:p>
          <a:p>
            <a:r>
              <a:rPr lang="ru-RU" sz="1500" dirty="0">
                <a:solidFill>
                  <a:schemeClr val="tx1"/>
                </a:solidFill>
              </a:rPr>
              <a:t>- нотариально заверенная копия  </a:t>
            </a:r>
            <a:r>
              <a:rPr lang="ru-RU" sz="1500" dirty="0" smtClean="0">
                <a:solidFill>
                  <a:schemeClr val="tx1"/>
                </a:solidFill>
              </a:rPr>
              <a:t>правоустанавливающего или </a:t>
            </a:r>
            <a:r>
              <a:rPr lang="ru-RU" sz="1500" dirty="0" err="1">
                <a:solidFill>
                  <a:schemeClr val="tx1"/>
                </a:solidFill>
              </a:rPr>
              <a:t>правоудостоверяющего</a:t>
            </a:r>
            <a:r>
              <a:rPr lang="ru-RU" sz="1500" dirty="0">
                <a:solidFill>
                  <a:schemeClr val="tx1"/>
                </a:solidFill>
              </a:rPr>
              <a:t> документа  на объект недвижимости;</a:t>
            </a:r>
          </a:p>
          <a:p>
            <a:r>
              <a:rPr lang="ru-RU" sz="1500" dirty="0">
                <a:solidFill>
                  <a:schemeClr val="tx1"/>
                </a:solidFill>
              </a:rPr>
              <a:t>- </a:t>
            </a:r>
            <a:r>
              <a:rPr lang="ru-RU" sz="1500" b="1" dirty="0">
                <a:solidFill>
                  <a:schemeClr val="tx1"/>
                </a:solidFill>
              </a:rPr>
              <a:t>отчет об определении рыночной стоимости объекта недвижимости,  составленный на бумажном носителе и в форме электронного документа</a:t>
            </a:r>
            <a:r>
              <a:rPr lang="ru-RU" sz="15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719619" y="5936775"/>
            <a:ext cx="8734566" cy="764275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6: Направляем обращение </a:t>
            </a:r>
            <a:r>
              <a:rPr lang="ru-RU" sz="1600" b="1" dirty="0">
                <a:solidFill>
                  <a:schemeClr val="tx1"/>
                </a:solidFill>
              </a:rPr>
              <a:t>в </a:t>
            </a:r>
            <a:r>
              <a:rPr lang="ru-RU" sz="1600" b="1" dirty="0" smtClean="0">
                <a:solidFill>
                  <a:schemeClr val="tx1"/>
                </a:solidFill>
              </a:rPr>
              <a:t>комиссию при </a:t>
            </a:r>
            <a:r>
              <a:rPr lang="ru-RU" sz="1600" b="1" dirty="0">
                <a:solidFill>
                  <a:schemeClr val="tx1"/>
                </a:solidFill>
              </a:rPr>
              <a:t>управлении </a:t>
            </a:r>
            <a:r>
              <a:rPr lang="ru-RU" sz="1600" b="1" dirty="0" err="1">
                <a:solidFill>
                  <a:schemeClr val="tx1"/>
                </a:solidFill>
              </a:rPr>
              <a:t>Росреестра</a:t>
            </a:r>
            <a:r>
              <a:rPr lang="ru-RU" sz="1600" b="1" dirty="0">
                <a:solidFill>
                  <a:schemeClr val="tx1"/>
                </a:solidFill>
              </a:rPr>
              <a:t> по Липецкой области  </a:t>
            </a:r>
            <a:r>
              <a:rPr lang="ru-RU" sz="1600" dirty="0" smtClean="0">
                <a:solidFill>
                  <a:schemeClr val="tx1"/>
                </a:solidFill>
              </a:rPr>
              <a:t>тел</a:t>
            </a:r>
            <a:r>
              <a:rPr lang="ru-RU" sz="1600" dirty="0">
                <a:solidFill>
                  <a:schemeClr val="tx1"/>
                </a:solidFill>
              </a:rPr>
              <a:t>: 8 (4742) 27-52-12,  </a:t>
            </a:r>
            <a:r>
              <a:rPr lang="ru-RU" sz="1600" dirty="0" smtClean="0">
                <a:solidFill>
                  <a:schemeClr val="tx1"/>
                </a:solidFill>
              </a:rPr>
              <a:t>27-51-27, адрес</a:t>
            </a:r>
            <a:r>
              <a:rPr lang="ru-RU" sz="1600" dirty="0">
                <a:solidFill>
                  <a:schemeClr val="tx1"/>
                </a:solidFill>
              </a:rPr>
              <a:t>: г. Липецк, пл. Победы, д.8,каб.301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2674961" y="1487606"/>
            <a:ext cx="3002509" cy="272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387152" y="1487606"/>
            <a:ext cx="3343702" cy="272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Стрелка вниз 25"/>
          <p:cNvSpPr/>
          <p:nvPr/>
        </p:nvSpPr>
        <p:spPr>
          <a:xfrm>
            <a:off x="2538484" y="2388358"/>
            <a:ext cx="232012" cy="259306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9293108" y="2349580"/>
            <a:ext cx="245659" cy="327545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9335068" y="3193576"/>
            <a:ext cx="245659" cy="232012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 flipH="1">
            <a:off x="2613547" y="5588756"/>
            <a:ext cx="232012" cy="300253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9526140" y="5636524"/>
            <a:ext cx="245658" cy="259309"/>
          </a:xfrm>
          <a:prstGeom prst="down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63774" y="43111"/>
            <a:ext cx="119670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accent4"/>
                </a:solidFill>
                <a:latin typeface="Arial Narrow" panose="020B0606020202030204" pitchFamily="34" charset="0"/>
              </a:rPr>
              <a:t>Пересмотр результатов кадастровой стоимости (КС) земель населенных пунктов и объектов капитального строительства в </a:t>
            </a:r>
            <a:r>
              <a:rPr lang="ru-RU" sz="1600" b="1" dirty="0" smtClean="0">
                <a:solidFill>
                  <a:schemeClr val="accent4"/>
                </a:solidFill>
                <a:latin typeface="Arial Narrow" panose="020B0606020202030204" pitchFamily="34" charset="0"/>
              </a:rPr>
              <a:t>2022 </a:t>
            </a:r>
            <a:r>
              <a:rPr lang="ru-RU" sz="1600" b="1" dirty="0" smtClean="0">
                <a:solidFill>
                  <a:schemeClr val="accent4"/>
                </a:solidFill>
                <a:latin typeface="Arial Narrow" panose="020B0606020202030204" pitchFamily="34" charset="0"/>
              </a:rPr>
              <a:t>году</a:t>
            </a:r>
          </a:p>
          <a:p>
            <a:pPr algn="ctr">
              <a:defRPr/>
            </a:pP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</a:rPr>
              <a:t>(ст.24.18 ФЗ от 29 июля 1998 г. №135-ФЗ «Об оценочной деятельности в Российской Федерации»)</a:t>
            </a:r>
          </a:p>
          <a:p>
            <a:pPr algn="ctr">
              <a:defRPr/>
            </a:pPr>
            <a:endParaRPr lang="ru-RU" sz="1600" dirty="0">
              <a:solidFill>
                <a:srgbClr val="385723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499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78674" y="832513"/>
            <a:ext cx="8952931" cy="600502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Шаг 6: Направляем обращение в комиссию при управлении </a:t>
            </a:r>
            <a:r>
              <a:rPr lang="ru-RU" sz="1600" b="1" dirty="0" err="1">
                <a:solidFill>
                  <a:schemeClr val="tx1"/>
                </a:solidFill>
              </a:rPr>
              <a:t>Росреестра</a:t>
            </a:r>
            <a:r>
              <a:rPr lang="ru-RU" sz="1600" b="1" dirty="0">
                <a:solidFill>
                  <a:schemeClr val="tx1"/>
                </a:solidFill>
              </a:rPr>
              <a:t> по Липецкой области  </a:t>
            </a:r>
            <a:r>
              <a:rPr lang="ru-RU" sz="1600" dirty="0">
                <a:solidFill>
                  <a:schemeClr val="tx1"/>
                </a:solidFill>
              </a:rPr>
              <a:t>тел: 8 (4742) 27-52-12,  27-51-27, адрес: г. Липецк, пл. Победы, д.8,каб.301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678674" y="1791509"/>
            <a:ext cx="8952931" cy="569554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7: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Получаем уведомления от комиссии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при управлении </a:t>
            </a:r>
            <a:r>
              <a:rPr lang="ru-RU" sz="1600" b="1" dirty="0" err="1">
                <a:solidFill>
                  <a:schemeClr val="tx1"/>
                </a:solidFill>
              </a:rPr>
              <a:t>Росреестра</a:t>
            </a:r>
            <a:r>
              <a:rPr lang="ru-RU" sz="1600" b="1" dirty="0">
                <a:solidFill>
                  <a:schemeClr val="tx1"/>
                </a:solidFill>
              </a:rPr>
              <a:t> по Липецкой области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Срок </a:t>
            </a:r>
            <a:r>
              <a:rPr lang="ru-RU" sz="1600" dirty="0">
                <a:solidFill>
                  <a:schemeClr val="tx1"/>
                </a:solidFill>
              </a:rPr>
              <a:t>ответа: 7 </a:t>
            </a:r>
            <a:r>
              <a:rPr lang="ru-RU" sz="1600" dirty="0" smtClean="0">
                <a:solidFill>
                  <a:schemeClr val="tx1"/>
                </a:solidFill>
              </a:rPr>
              <a:t>дней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8048" y="2879680"/>
            <a:ext cx="4339988" cy="477670"/>
          </a:xfrm>
          <a:prstGeom prst="roundRect">
            <a:avLst/>
          </a:prstGeom>
          <a:solidFill>
            <a:srgbClr val="9EC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Уведомление об отказе  </a:t>
            </a:r>
            <a:r>
              <a:rPr lang="ru-RU" sz="1600" smtClean="0">
                <a:solidFill>
                  <a:schemeClr val="tx1"/>
                </a:solidFill>
              </a:rPr>
              <a:t>к  рассмотрению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19413" y="2879679"/>
            <a:ext cx="4367283" cy="477671"/>
          </a:xfrm>
          <a:prstGeom prst="roundRect">
            <a:avLst/>
          </a:prstGeom>
          <a:solidFill>
            <a:srgbClr val="9EC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Уведомление о приеме к рассмотрени</a:t>
            </a:r>
            <a:r>
              <a:rPr lang="ru-RU" dirty="0" smtClean="0">
                <a:solidFill>
                  <a:schemeClr val="tx1"/>
                </a:solidFill>
              </a:rPr>
              <a:t>ю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919413" y="3889611"/>
            <a:ext cx="4367284" cy="122829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8: Получаем решение комиссии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при </a:t>
            </a:r>
            <a:r>
              <a:rPr lang="ru-RU" sz="1600" b="1" dirty="0" err="1">
                <a:solidFill>
                  <a:schemeClr val="tx1"/>
                </a:solidFill>
              </a:rPr>
              <a:t>Росреестре</a:t>
            </a:r>
            <a:r>
              <a:rPr lang="ru-RU" sz="1600" b="1" dirty="0">
                <a:solidFill>
                  <a:schemeClr val="tx1"/>
                </a:solidFill>
              </a:rPr>
              <a:t> по ЛО  </a:t>
            </a:r>
            <a:endParaRPr lang="ru-RU" sz="1600" b="1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Срок </a:t>
            </a:r>
            <a:r>
              <a:rPr lang="ru-RU" sz="1400" dirty="0">
                <a:solidFill>
                  <a:schemeClr val="tx1"/>
                </a:solidFill>
              </a:rPr>
              <a:t>ответа: 1 месяц + 5 рабочих дней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на подготовку ответа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974004" y="5786652"/>
            <a:ext cx="4258102" cy="73697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9: Проверяем на сайте </a:t>
            </a:r>
            <a:r>
              <a:rPr lang="ru-RU" sz="1600" b="1" dirty="0" err="1" smtClean="0">
                <a:solidFill>
                  <a:schemeClr val="tx1"/>
                </a:solidFill>
              </a:rPr>
              <a:t>Росреестра</a:t>
            </a:r>
            <a:r>
              <a:rPr lang="ru-RU" sz="16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обновление  новых данных  о </a:t>
            </a:r>
            <a:r>
              <a:rPr lang="ru-RU" sz="1600" b="1" dirty="0">
                <a:solidFill>
                  <a:schemeClr val="tx1"/>
                </a:solidFill>
              </a:rPr>
              <a:t>КС в </a:t>
            </a:r>
            <a:r>
              <a:rPr lang="ru-RU" sz="1600" b="1" dirty="0" smtClean="0">
                <a:solidFill>
                  <a:schemeClr val="tx1"/>
                </a:solidFill>
              </a:rPr>
              <a:t>ЕГРН</a:t>
            </a:r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Срок внесения: 10 рабочих дней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8774492" y="5199797"/>
            <a:ext cx="451395" cy="586854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9225887" y="5322625"/>
            <a:ext cx="2006219" cy="1766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accent5">
                    <a:lumMod val="75000"/>
                  </a:schemeClr>
                </a:solidFill>
              </a:rPr>
              <a:t>Положительное  решение </a:t>
            </a:r>
            <a:endParaRPr lang="ru-RU" sz="1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3" name="Стрелка влево 12"/>
          <p:cNvSpPr/>
          <p:nvPr/>
        </p:nvSpPr>
        <p:spPr>
          <a:xfrm>
            <a:off x="5404509" y="4217158"/>
            <a:ext cx="1323837" cy="382138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268036" y="4053386"/>
            <a:ext cx="1460311" cy="1637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Отрицательное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050877" y="3807728"/>
            <a:ext cx="4217157" cy="13920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Шаг 9: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Подаем </a:t>
            </a:r>
            <a:r>
              <a:rPr lang="ru-RU" sz="1600" b="1" dirty="0">
                <a:solidFill>
                  <a:schemeClr val="tx1"/>
                </a:solidFill>
              </a:rPr>
              <a:t>исковое заявление в суд: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оспорить решение комиссии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об установлении кадастровой в размере рыночной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5615190" y="1569493"/>
            <a:ext cx="383002" cy="222016"/>
          </a:xfrm>
          <a:prstGeom prst="down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2807594" y="2361063"/>
            <a:ext cx="2975020" cy="407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998192" y="2361063"/>
            <a:ext cx="2695432" cy="4078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трелка вниз 18"/>
          <p:cNvSpPr/>
          <p:nvPr/>
        </p:nvSpPr>
        <p:spPr>
          <a:xfrm>
            <a:off x="8774493" y="3468071"/>
            <a:ext cx="343750" cy="339653"/>
          </a:xfrm>
          <a:prstGeom prst="down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единительная линия 20"/>
          <p:cNvCxnSpPr>
            <a:stCxn id="6" idx="1"/>
          </p:cNvCxnSpPr>
          <p:nvPr/>
        </p:nvCxnSpPr>
        <p:spPr>
          <a:xfrm flipH="1" flipV="1">
            <a:off x="515155" y="3118514"/>
            <a:ext cx="412893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476518" y="1132764"/>
            <a:ext cx="12879" cy="1985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15155" y="1132764"/>
            <a:ext cx="10492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329180" y="873600"/>
            <a:ext cx="1197735" cy="197797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доработка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27" name="5-конечная звезда 26"/>
          <p:cNvSpPr/>
          <p:nvPr/>
        </p:nvSpPr>
        <p:spPr>
          <a:xfrm>
            <a:off x="329179" y="5499278"/>
            <a:ext cx="534089" cy="45114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928048" y="5445455"/>
            <a:ext cx="58002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ВНИМАНИЕ! </a:t>
            </a:r>
          </a:p>
          <a:p>
            <a:r>
              <a:rPr lang="ru-RU" sz="1400" dirty="0"/>
              <a:t>1) Для юридических лиц досудебный порядок обязателен.</a:t>
            </a:r>
          </a:p>
          <a:p>
            <a:r>
              <a:rPr lang="ru-RU" sz="1400" dirty="0"/>
              <a:t>2) Для физических лиц и  индивидуальных предпринимателей досудебный порядок не является обязательным, могут сразу обратиться в суд.         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193183" y="128789"/>
            <a:ext cx="1199881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Пересмотр результатов кадастровой стоимости (КС) земель населенных пунктов и объектов капитального строительства </a:t>
            </a:r>
            <a:r>
              <a:rPr lang="ru-RU" sz="1600" b="1">
                <a:solidFill>
                  <a:schemeClr val="accent5">
                    <a:lumMod val="50000"/>
                  </a:schemeClr>
                </a:solidFill>
              </a:rPr>
              <a:t>в </a:t>
            </a:r>
            <a:r>
              <a:rPr lang="ru-RU" sz="1600" b="1" smtClean="0">
                <a:solidFill>
                  <a:schemeClr val="accent5">
                    <a:lumMod val="50000"/>
                  </a:schemeClr>
                </a:solidFill>
              </a:rPr>
              <a:t>2022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году</a:t>
            </a:r>
          </a:p>
          <a:p>
            <a:pPr algn="ctr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(ст.24.18 ФЗ от 29 июля 1998 г. №135-ФЗ «Об оценочной деятельности в Российской Федерации»)</a:t>
            </a:r>
          </a:p>
        </p:txBody>
      </p:sp>
    </p:spTree>
    <p:extLst>
      <p:ext uri="{BB962C8B-B14F-4D97-AF65-F5344CB8AC3E}">
        <p14:creationId xmlns:p14="http://schemas.microsoft.com/office/powerpoint/2010/main" val="2564089482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55A11"/>
      </a:accent1>
      <a:accent2>
        <a:srgbClr val="B41010"/>
      </a:accent2>
      <a:accent3>
        <a:srgbClr val="139884"/>
      </a:accent3>
      <a:accent4>
        <a:srgbClr val="385723"/>
      </a:accent4>
      <a:accent5>
        <a:srgbClr val="008000"/>
      </a:accent5>
      <a:accent6>
        <a:srgbClr val="A6D08A"/>
      </a:accent6>
      <a:hlink>
        <a:srgbClr val="375623"/>
      </a:hlink>
      <a:folHlink>
        <a:srgbClr val="375623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15958</TotalTime>
  <Words>632</Words>
  <Application>Microsoft Office PowerPoint</Application>
  <PresentationFormat>Произвольный</PresentationFormat>
  <Paragraphs>60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1_Тема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Королёва Ирина Владимировна</dc:creator>
  <cp:lastModifiedBy>Алексенцева Анастасия Викторовна</cp:lastModifiedBy>
  <cp:revision>1550</cp:revision>
  <cp:lastPrinted>2021-04-20T12:55:58Z</cp:lastPrinted>
  <dcterms:created xsi:type="dcterms:W3CDTF">2019-02-08T11:57:28Z</dcterms:created>
  <dcterms:modified xsi:type="dcterms:W3CDTF">2022-07-21T09:37:43Z</dcterms:modified>
</cp:coreProperties>
</file>