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2" r:id="rId3"/>
    <p:sldId id="451" r:id="rId4"/>
    <p:sldId id="461" r:id="rId5"/>
    <p:sldId id="263" r:id="rId6"/>
    <p:sldId id="266" r:id="rId7"/>
    <p:sldId id="267" r:id="rId8"/>
    <p:sldId id="282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A0147-5F29-4DA2-93E5-60B0C217289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75835B-FA6E-4A2A-838E-09B3F7FE6F2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360363" indent="0" algn="l" defTabSz="914400" rtl="0" eaLnBrk="1" latinLnBrk="0" hangingPunct="1"/>
          <a:r>
            <a:rPr lang="ru-RU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-52"/>
              <a:ea typeface="+mn-ea"/>
              <a:cs typeface="+mn-cs"/>
            </a:rPr>
            <a:t>Условия аренды:</a:t>
          </a:r>
        </a:p>
      </dgm:t>
    </dgm:pt>
    <dgm:pt modelId="{8A5B7D2A-7812-4FA1-9EEF-310AADE7CECE}" type="parTrans" cxnId="{ACE0EAD0-17E3-4B27-985C-AE01EB655B38}">
      <dgm:prSet/>
      <dgm:spPr/>
      <dgm:t>
        <a:bodyPr/>
        <a:lstStyle/>
        <a:p>
          <a:endParaRPr lang="ru-RU"/>
        </a:p>
      </dgm:t>
    </dgm:pt>
    <dgm:pt modelId="{9F320E72-8EC6-4B87-BC24-69A67F3515FD}" type="sibTrans" cxnId="{ACE0EAD0-17E3-4B27-985C-AE01EB655B38}">
      <dgm:prSet/>
      <dgm:spPr/>
      <dgm:t>
        <a:bodyPr/>
        <a:lstStyle/>
        <a:p>
          <a:endParaRPr lang="ru-RU"/>
        </a:p>
      </dgm:t>
    </dgm:pt>
    <dgm:pt modelId="{B695FC33-E399-42A6-8F74-67102BF36BB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360363" indent="0" algn="l" defTabSz="622300"/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Срок договора нежилых помещений от 5 лет </a:t>
          </a:r>
          <a:b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(срок аренды ЗУ – в соответствии со ст. 39.8 ЗК РФ)</a:t>
          </a:r>
        </a:p>
      </dgm:t>
    </dgm:pt>
    <dgm:pt modelId="{7AF4B90C-B75C-4C1B-B8AB-5C6E5F7906B0}" type="parTrans" cxnId="{058C6A96-D784-4FC8-B3F8-02D6489F1078}">
      <dgm:prSet/>
      <dgm:spPr/>
      <dgm:t>
        <a:bodyPr/>
        <a:lstStyle/>
        <a:p>
          <a:endParaRPr lang="ru-RU"/>
        </a:p>
      </dgm:t>
    </dgm:pt>
    <dgm:pt modelId="{1B50A169-8593-4172-A580-951B24FC3D38}" type="sibTrans" cxnId="{058C6A96-D784-4FC8-B3F8-02D6489F1078}">
      <dgm:prSet/>
      <dgm:spPr/>
      <dgm:t>
        <a:bodyPr/>
        <a:lstStyle/>
        <a:p>
          <a:endParaRPr lang="ru-RU"/>
        </a:p>
      </dgm:t>
    </dgm:pt>
    <dgm:pt modelId="{C8346D93-2319-47BB-B1CA-B84CFFB4D9A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360363" indent="0" algn="l" defTabSz="622300"/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Начальный размер арендной платы определяется отчетом об оценке рыночной стоимости арендной платы</a:t>
          </a:r>
        </a:p>
      </dgm:t>
    </dgm:pt>
    <dgm:pt modelId="{68551033-413A-49D3-B3B7-5FB5673C9B22}" type="parTrans" cxnId="{52D5311F-2276-426E-8316-665402E93FF4}">
      <dgm:prSet/>
      <dgm:spPr/>
      <dgm:t>
        <a:bodyPr/>
        <a:lstStyle/>
        <a:p>
          <a:endParaRPr lang="ru-RU"/>
        </a:p>
      </dgm:t>
    </dgm:pt>
    <dgm:pt modelId="{E3DCC7BA-5A0C-4114-B42A-71F9455033A6}" type="sibTrans" cxnId="{52D5311F-2276-426E-8316-665402E93FF4}">
      <dgm:prSet/>
      <dgm:spPr/>
      <dgm:t>
        <a:bodyPr/>
        <a:lstStyle/>
        <a:p>
          <a:endParaRPr lang="ru-RU"/>
        </a:p>
      </dgm:t>
    </dgm:pt>
    <dgm:pt modelId="{A4C89C5D-3676-4725-9A75-ACA31EE8033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447675" indent="0" algn="l" defTabSz="914400" rtl="0" eaLnBrk="1" latinLnBrk="0" hangingPunct="1">
            <a:buNone/>
          </a:pPr>
          <a:r>
            <a:rPr lang="ru-RU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-52"/>
              <a:ea typeface="+mn-ea"/>
              <a:cs typeface="+mn-cs"/>
            </a:rPr>
            <a:t>Условия выкупа:</a:t>
          </a:r>
        </a:p>
      </dgm:t>
    </dgm:pt>
    <dgm:pt modelId="{22AE9314-A39C-4ACE-9B06-9E0A7984E809}" type="parTrans" cxnId="{BD2E4C35-90E5-4416-AE3B-363FB1A808A0}">
      <dgm:prSet/>
      <dgm:spPr/>
      <dgm:t>
        <a:bodyPr/>
        <a:lstStyle/>
        <a:p>
          <a:endParaRPr lang="ru-RU"/>
        </a:p>
      </dgm:t>
    </dgm:pt>
    <dgm:pt modelId="{F0BFB0FC-CF7E-4675-A7A4-EBAE43B3771A}" type="sibTrans" cxnId="{BD2E4C35-90E5-4416-AE3B-363FB1A808A0}">
      <dgm:prSet/>
      <dgm:spPr/>
      <dgm:t>
        <a:bodyPr/>
        <a:lstStyle/>
        <a:p>
          <a:endParaRPr lang="ru-RU"/>
        </a:p>
      </dgm:t>
    </dgm:pt>
    <dgm:pt modelId="{C72BCC9E-F470-4DF6-B4CA-EAD0749D50E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447675" indent="0" algn="l" defTabSz="914400" rtl="0" eaLnBrk="1" latinLnBrk="0" hangingPunct="1"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Имущество в перечне – аренда 3 года</a:t>
          </a:r>
        </a:p>
      </dgm:t>
    </dgm:pt>
    <dgm:pt modelId="{B4C012C8-620B-4D13-AD78-320FC1FCF97C}" type="parTrans" cxnId="{27FE6096-8629-4263-ABD8-C763F2CB796A}">
      <dgm:prSet/>
      <dgm:spPr/>
      <dgm:t>
        <a:bodyPr/>
        <a:lstStyle/>
        <a:p>
          <a:endParaRPr lang="ru-RU"/>
        </a:p>
      </dgm:t>
    </dgm:pt>
    <dgm:pt modelId="{E2013952-16B2-46E9-AF5C-200A6922D02E}" type="sibTrans" cxnId="{27FE6096-8629-4263-ABD8-C763F2CB796A}">
      <dgm:prSet/>
      <dgm:spPr/>
      <dgm:t>
        <a:bodyPr/>
        <a:lstStyle/>
        <a:p>
          <a:endParaRPr lang="ru-RU"/>
        </a:p>
      </dgm:t>
    </dgm:pt>
    <dgm:pt modelId="{4A226840-2410-42CF-A25E-CD03C1B213D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447675" indent="0" algn="l" defTabSz="914400" rtl="0" eaLnBrk="1" latinLnBrk="0" hangingPunct="1"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Отсутствие задолженности по арендной плате</a:t>
          </a:r>
        </a:p>
      </dgm:t>
    </dgm:pt>
    <dgm:pt modelId="{153ED2AE-9A63-4CCB-A1BE-DC9F51045DD1}" type="parTrans" cxnId="{B7E1ABBE-5F52-4088-A18D-B8AAFBB17E94}">
      <dgm:prSet/>
      <dgm:spPr/>
      <dgm:t>
        <a:bodyPr/>
        <a:lstStyle/>
        <a:p>
          <a:endParaRPr lang="ru-RU"/>
        </a:p>
      </dgm:t>
    </dgm:pt>
    <dgm:pt modelId="{5D9F4B86-92D0-4882-B816-CFCE7974E63F}" type="sibTrans" cxnId="{B7E1ABBE-5F52-4088-A18D-B8AAFBB17E94}">
      <dgm:prSet/>
      <dgm:spPr/>
      <dgm:t>
        <a:bodyPr/>
        <a:lstStyle/>
        <a:p>
          <a:endParaRPr lang="ru-RU"/>
        </a:p>
      </dgm:t>
    </dgm:pt>
    <dgm:pt modelId="{ACC1258E-4C48-4E3C-9C02-BCFE2DFA5BA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360363" indent="0" algn="l" defTabSz="622300"/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Торги (исключения ст. 17.1 Федерального закона от </a:t>
          </a:r>
          <a:r>
            <a:rPr 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26.07.2006</a:t>
          </a: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№</a:t>
          </a:r>
          <a:r>
            <a:rPr 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135-</a:t>
          </a: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ФЗ)</a:t>
          </a:r>
        </a:p>
      </dgm:t>
    </dgm:pt>
    <dgm:pt modelId="{590539CE-36B3-4DBC-A6A6-611491CBE26B}" type="parTrans" cxnId="{73EA535F-95FC-44F2-9182-D60DAA7DE4B4}">
      <dgm:prSet/>
      <dgm:spPr/>
      <dgm:t>
        <a:bodyPr/>
        <a:lstStyle/>
        <a:p>
          <a:endParaRPr lang="ru-RU"/>
        </a:p>
      </dgm:t>
    </dgm:pt>
    <dgm:pt modelId="{CD0BF4EC-782B-4160-AC21-FA7CD276F4F7}" type="sibTrans" cxnId="{73EA535F-95FC-44F2-9182-D60DAA7DE4B4}">
      <dgm:prSet/>
      <dgm:spPr/>
      <dgm:t>
        <a:bodyPr/>
        <a:lstStyle/>
        <a:p>
          <a:endParaRPr lang="ru-RU"/>
        </a:p>
      </dgm:t>
    </dgm:pt>
    <dgm:pt modelId="{CCAC5F6C-3FC2-4839-8009-3A4A09BCBAA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447675" indent="0" algn="l" defTabSz="914400" rtl="0" eaLnBrk="1" latinLnBrk="0" hangingPunct="1"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Внесены сведения в реестр МСП</a:t>
          </a:r>
        </a:p>
      </dgm:t>
    </dgm:pt>
    <dgm:pt modelId="{005DDCCB-A047-45F6-B9AA-8C575701EA3A}" type="parTrans" cxnId="{17B7EAF4-7A3E-45A2-999C-F4B64AD4EFE8}">
      <dgm:prSet/>
      <dgm:spPr/>
      <dgm:t>
        <a:bodyPr/>
        <a:lstStyle/>
        <a:p>
          <a:endParaRPr lang="ru-RU"/>
        </a:p>
      </dgm:t>
    </dgm:pt>
    <dgm:pt modelId="{0F6F8EDE-952C-413F-AA89-6EF9072D989B}" type="sibTrans" cxnId="{17B7EAF4-7A3E-45A2-999C-F4B64AD4EFE8}">
      <dgm:prSet/>
      <dgm:spPr/>
      <dgm:t>
        <a:bodyPr/>
        <a:lstStyle/>
        <a:p>
          <a:endParaRPr lang="ru-RU"/>
        </a:p>
      </dgm:t>
    </dgm:pt>
    <dgm:pt modelId="{9DE76E88-4E77-402D-A0FF-CA18740C14B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447675" indent="0" algn="l" defTabSz="914400" rtl="0" eaLnBrk="1" latinLnBrk="0" hangingPunct="1"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Цена определяется отчетом об оценке рыночной стоимости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DFDA613-F235-4C2E-B268-5F9BACC1D888}" type="parTrans" cxnId="{4F48262E-AFCE-4951-AF7E-11CDC5C4A708}">
      <dgm:prSet/>
      <dgm:spPr/>
      <dgm:t>
        <a:bodyPr/>
        <a:lstStyle/>
        <a:p>
          <a:endParaRPr lang="ru-RU"/>
        </a:p>
      </dgm:t>
    </dgm:pt>
    <dgm:pt modelId="{EB41C668-B5D7-4F43-B5D0-22704032B8FA}" type="sibTrans" cxnId="{4F48262E-AFCE-4951-AF7E-11CDC5C4A708}">
      <dgm:prSet/>
      <dgm:spPr/>
      <dgm:t>
        <a:bodyPr/>
        <a:lstStyle/>
        <a:p>
          <a:endParaRPr lang="ru-RU"/>
        </a:p>
      </dgm:t>
    </dgm:pt>
    <dgm:pt modelId="{0995BFA4-F6D4-40AF-9FB1-FD76E9FF048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indent="0" algn="l" defTabSz="622300"/>
          <a:endParaRPr lang="ru-RU" sz="1400" kern="1200" dirty="0">
            <a:solidFill>
              <a:sysClr val="windowText" lastClr="000000"/>
            </a:solidFill>
          </a:endParaRPr>
        </a:p>
      </dgm:t>
    </dgm:pt>
    <dgm:pt modelId="{8090D948-B8B0-4EC8-B128-452CA0A72EAA}" type="parTrans" cxnId="{35757759-97A8-4EC3-9BAE-081E18DBEE0B}">
      <dgm:prSet/>
      <dgm:spPr/>
      <dgm:t>
        <a:bodyPr/>
        <a:lstStyle/>
        <a:p>
          <a:endParaRPr lang="ru-RU"/>
        </a:p>
      </dgm:t>
    </dgm:pt>
    <dgm:pt modelId="{618A2E25-CC41-4E00-AEBA-2EF368BBE61C}" type="sibTrans" cxnId="{35757759-97A8-4EC3-9BAE-081E18DBEE0B}">
      <dgm:prSet/>
      <dgm:spPr/>
      <dgm:t>
        <a:bodyPr/>
        <a:lstStyle/>
        <a:p>
          <a:endParaRPr lang="ru-RU"/>
        </a:p>
      </dgm:t>
    </dgm:pt>
    <dgm:pt modelId="{766B472A-9461-4EE2-888F-3471FC04603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447675" indent="0" algn="l" defTabSz="914400" rtl="0" eaLnBrk="1" latinLnBrk="0" hangingPunct="1"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Имущество не в перечне – аренда 2 года</a:t>
          </a:r>
        </a:p>
      </dgm:t>
    </dgm:pt>
    <dgm:pt modelId="{D041F6B0-55E2-4338-A2EE-FE93F726E205}" type="parTrans" cxnId="{259AEAFC-CC5C-42BF-8034-5498431E9232}">
      <dgm:prSet/>
      <dgm:spPr/>
      <dgm:t>
        <a:bodyPr/>
        <a:lstStyle/>
        <a:p>
          <a:endParaRPr lang="ru-RU"/>
        </a:p>
      </dgm:t>
    </dgm:pt>
    <dgm:pt modelId="{7FBD33BB-F353-4313-A7BD-F2922045F615}" type="sibTrans" cxnId="{259AEAFC-CC5C-42BF-8034-5498431E9232}">
      <dgm:prSet/>
      <dgm:spPr/>
      <dgm:t>
        <a:bodyPr/>
        <a:lstStyle/>
        <a:p>
          <a:endParaRPr lang="ru-RU"/>
        </a:p>
      </dgm:t>
    </dgm:pt>
    <dgm:pt modelId="{814CC12F-1121-4D7A-B711-8C7231D99813}" type="pres">
      <dgm:prSet presAssocID="{8CCA0147-5F29-4DA2-93E5-60B0C2172895}" presName="linear" presStyleCnt="0">
        <dgm:presLayoutVars>
          <dgm:dir/>
          <dgm:resizeHandles val="exact"/>
        </dgm:presLayoutVars>
      </dgm:prSet>
      <dgm:spPr/>
    </dgm:pt>
    <dgm:pt modelId="{F8A3A1C9-5ECC-4FD0-ABD5-D1CA2DBEAAA5}" type="pres">
      <dgm:prSet presAssocID="{5475835B-FA6E-4A2A-838E-09B3F7FE6F23}" presName="comp" presStyleCnt="0"/>
      <dgm:spPr/>
    </dgm:pt>
    <dgm:pt modelId="{AFFC63A9-A5BE-48F9-971E-665BEB4597C9}" type="pres">
      <dgm:prSet presAssocID="{5475835B-FA6E-4A2A-838E-09B3F7FE6F23}" presName="box" presStyleLbl="node1" presStyleIdx="0" presStyleCnt="2"/>
      <dgm:spPr/>
    </dgm:pt>
    <dgm:pt modelId="{16958C52-FDD3-481C-994C-B4864EA1FA9E}" type="pres">
      <dgm:prSet presAssocID="{5475835B-FA6E-4A2A-838E-09B3F7FE6F23}" presName="img" presStyleLbl="fgImgPlace1" presStyleIdx="0" presStyleCnt="2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</dgm:pt>
    <dgm:pt modelId="{5DACC7D9-678A-4602-B69C-1BA48C84DF2D}" type="pres">
      <dgm:prSet presAssocID="{5475835B-FA6E-4A2A-838E-09B3F7FE6F23}" presName="text" presStyleLbl="node1" presStyleIdx="0" presStyleCnt="2">
        <dgm:presLayoutVars>
          <dgm:bulletEnabled val="1"/>
        </dgm:presLayoutVars>
      </dgm:prSet>
      <dgm:spPr/>
    </dgm:pt>
    <dgm:pt modelId="{D40507E1-5241-41FE-9A78-6DCCDBEA86C2}" type="pres">
      <dgm:prSet presAssocID="{9F320E72-8EC6-4B87-BC24-69A67F3515FD}" presName="spacer" presStyleCnt="0"/>
      <dgm:spPr/>
    </dgm:pt>
    <dgm:pt modelId="{FAFF2E31-4076-46F4-AC75-09B46C46A348}" type="pres">
      <dgm:prSet presAssocID="{A4C89C5D-3676-4725-9A75-ACA31EE8033C}" presName="comp" presStyleCnt="0"/>
      <dgm:spPr/>
    </dgm:pt>
    <dgm:pt modelId="{E1359CA4-3E19-4912-AC5F-038E031F9220}" type="pres">
      <dgm:prSet presAssocID="{A4C89C5D-3676-4725-9A75-ACA31EE8033C}" presName="box" presStyleLbl="node1" presStyleIdx="1" presStyleCnt="2"/>
      <dgm:spPr/>
    </dgm:pt>
    <dgm:pt modelId="{5E5D1795-E32B-4713-8183-953FFD11FB58}" type="pres">
      <dgm:prSet presAssocID="{A4C89C5D-3676-4725-9A75-ACA31EE8033C}" presName="img" presStyleLbl="fgImgPlace1" presStyleIdx="1" presStyleCnt="2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</dgm:pt>
    <dgm:pt modelId="{FA5EB0D5-B361-4B63-B727-3928D591750C}" type="pres">
      <dgm:prSet presAssocID="{A4C89C5D-3676-4725-9A75-ACA31EE8033C}" presName="text" presStyleLbl="node1" presStyleIdx="1" presStyleCnt="2">
        <dgm:presLayoutVars>
          <dgm:bulletEnabled val="1"/>
        </dgm:presLayoutVars>
      </dgm:prSet>
      <dgm:spPr/>
    </dgm:pt>
  </dgm:ptLst>
  <dgm:cxnLst>
    <dgm:cxn modelId="{2F6A0E17-D816-4F70-8343-1527DC984999}" type="presOf" srcId="{ACC1258E-4C48-4E3C-9C02-BCFE2DFA5BA0}" destId="{AFFC63A9-A5BE-48F9-971E-665BEB4597C9}" srcOrd="0" destOrd="3" presId="urn:microsoft.com/office/officeart/2005/8/layout/vList4"/>
    <dgm:cxn modelId="{52D5311F-2276-426E-8316-665402E93FF4}" srcId="{5475835B-FA6E-4A2A-838E-09B3F7FE6F23}" destId="{C8346D93-2319-47BB-B1CA-B84CFFB4D9AB}" srcOrd="1" destOrd="0" parTransId="{68551033-413A-49D3-B3B7-5FB5673C9B22}" sibTransId="{E3DCC7BA-5A0C-4114-B42A-71F9455033A6}"/>
    <dgm:cxn modelId="{21A60324-698A-4CFD-91DD-9EADDF931AB9}" type="presOf" srcId="{ACC1258E-4C48-4E3C-9C02-BCFE2DFA5BA0}" destId="{5DACC7D9-678A-4602-B69C-1BA48C84DF2D}" srcOrd="1" destOrd="3" presId="urn:microsoft.com/office/officeart/2005/8/layout/vList4"/>
    <dgm:cxn modelId="{4F48262E-AFCE-4951-AF7E-11CDC5C4A708}" srcId="{A4C89C5D-3676-4725-9A75-ACA31EE8033C}" destId="{9DE76E88-4E77-402D-A0FF-CA18740C14B8}" srcOrd="4" destOrd="0" parTransId="{DDFDA613-F235-4C2E-B268-5F9BACC1D888}" sibTransId="{EB41C668-B5D7-4F43-B5D0-22704032B8FA}"/>
    <dgm:cxn modelId="{BD2E4C35-90E5-4416-AE3B-363FB1A808A0}" srcId="{8CCA0147-5F29-4DA2-93E5-60B0C2172895}" destId="{A4C89C5D-3676-4725-9A75-ACA31EE8033C}" srcOrd="1" destOrd="0" parTransId="{22AE9314-A39C-4ACE-9B06-9E0A7984E809}" sibTransId="{F0BFB0FC-CF7E-4675-A7A4-EBAE43B3771A}"/>
    <dgm:cxn modelId="{73EA535F-95FC-44F2-9182-D60DAA7DE4B4}" srcId="{5475835B-FA6E-4A2A-838E-09B3F7FE6F23}" destId="{ACC1258E-4C48-4E3C-9C02-BCFE2DFA5BA0}" srcOrd="2" destOrd="0" parTransId="{590539CE-36B3-4DBC-A6A6-611491CBE26B}" sibTransId="{CD0BF4EC-782B-4160-AC21-FA7CD276F4F7}"/>
    <dgm:cxn modelId="{AFE8CF60-2082-485E-889A-770BA98F8B70}" type="presOf" srcId="{B695FC33-E399-42A6-8F74-67102BF36BB6}" destId="{5DACC7D9-678A-4602-B69C-1BA48C84DF2D}" srcOrd="1" destOrd="1" presId="urn:microsoft.com/office/officeart/2005/8/layout/vList4"/>
    <dgm:cxn modelId="{4D0B9146-9116-4B7C-850E-10FEFDAEFD88}" type="presOf" srcId="{4A226840-2410-42CF-A25E-CD03C1B213DB}" destId="{E1359CA4-3E19-4912-AC5F-038E031F9220}" srcOrd="0" destOrd="3" presId="urn:microsoft.com/office/officeart/2005/8/layout/vList4"/>
    <dgm:cxn modelId="{C6322F75-8C04-4344-880A-02E102900219}" type="presOf" srcId="{5475835B-FA6E-4A2A-838E-09B3F7FE6F23}" destId="{AFFC63A9-A5BE-48F9-971E-665BEB4597C9}" srcOrd="0" destOrd="0" presId="urn:microsoft.com/office/officeart/2005/8/layout/vList4"/>
    <dgm:cxn modelId="{C5963E75-60CB-4A25-8F7E-FE3ECC262699}" type="presOf" srcId="{5475835B-FA6E-4A2A-838E-09B3F7FE6F23}" destId="{5DACC7D9-678A-4602-B69C-1BA48C84DF2D}" srcOrd="1" destOrd="0" presId="urn:microsoft.com/office/officeart/2005/8/layout/vList4"/>
    <dgm:cxn modelId="{35757759-97A8-4EC3-9BAE-081E18DBEE0B}" srcId="{5475835B-FA6E-4A2A-838E-09B3F7FE6F23}" destId="{0995BFA4-F6D4-40AF-9FB1-FD76E9FF0485}" srcOrd="3" destOrd="0" parTransId="{8090D948-B8B0-4EC8-B128-452CA0A72EAA}" sibTransId="{618A2E25-CC41-4E00-AEBA-2EF368BBE61C}"/>
    <dgm:cxn modelId="{5E88367B-D109-4BBC-A96B-6B3048B50026}" type="presOf" srcId="{4A226840-2410-42CF-A25E-CD03C1B213DB}" destId="{FA5EB0D5-B361-4B63-B727-3928D591750C}" srcOrd="1" destOrd="3" presId="urn:microsoft.com/office/officeart/2005/8/layout/vList4"/>
    <dgm:cxn modelId="{27FE6096-8629-4263-ABD8-C763F2CB796A}" srcId="{A4C89C5D-3676-4725-9A75-ACA31EE8033C}" destId="{C72BCC9E-F470-4DF6-B4CA-EAD0749D50E7}" srcOrd="0" destOrd="0" parTransId="{B4C012C8-620B-4D13-AD78-320FC1FCF97C}" sibTransId="{E2013952-16B2-46E9-AF5C-200A6922D02E}"/>
    <dgm:cxn modelId="{058C6A96-D784-4FC8-B3F8-02D6489F1078}" srcId="{5475835B-FA6E-4A2A-838E-09B3F7FE6F23}" destId="{B695FC33-E399-42A6-8F74-67102BF36BB6}" srcOrd="0" destOrd="0" parTransId="{7AF4B90C-B75C-4C1B-B8AB-5C6E5F7906B0}" sibTransId="{1B50A169-8593-4172-A580-951B24FC3D38}"/>
    <dgm:cxn modelId="{47712498-8ACC-4778-8323-1C9A27D0ACC7}" type="presOf" srcId="{9DE76E88-4E77-402D-A0FF-CA18740C14B8}" destId="{FA5EB0D5-B361-4B63-B727-3928D591750C}" srcOrd="1" destOrd="5" presId="urn:microsoft.com/office/officeart/2005/8/layout/vList4"/>
    <dgm:cxn modelId="{576E9B9C-541A-4953-9C51-465957890915}" type="presOf" srcId="{C8346D93-2319-47BB-B1CA-B84CFFB4D9AB}" destId="{AFFC63A9-A5BE-48F9-971E-665BEB4597C9}" srcOrd="0" destOrd="2" presId="urn:microsoft.com/office/officeart/2005/8/layout/vList4"/>
    <dgm:cxn modelId="{4BC18FA2-F52C-47C5-8A7F-8737A6BE13E6}" type="presOf" srcId="{766B472A-9461-4EE2-888F-3471FC046035}" destId="{FA5EB0D5-B361-4B63-B727-3928D591750C}" srcOrd="1" destOrd="2" presId="urn:microsoft.com/office/officeart/2005/8/layout/vList4"/>
    <dgm:cxn modelId="{B3DC69B2-6004-441F-AB71-6E638A2DCEEB}" type="presOf" srcId="{B695FC33-E399-42A6-8F74-67102BF36BB6}" destId="{AFFC63A9-A5BE-48F9-971E-665BEB4597C9}" srcOrd="0" destOrd="1" presId="urn:microsoft.com/office/officeart/2005/8/layout/vList4"/>
    <dgm:cxn modelId="{050307B3-9497-4B71-895E-F72124D0858D}" type="presOf" srcId="{C72BCC9E-F470-4DF6-B4CA-EAD0749D50E7}" destId="{FA5EB0D5-B361-4B63-B727-3928D591750C}" srcOrd="1" destOrd="1" presId="urn:microsoft.com/office/officeart/2005/8/layout/vList4"/>
    <dgm:cxn modelId="{4D78B1B5-CBB7-44CF-89C8-C42B6BD1C780}" type="presOf" srcId="{C8346D93-2319-47BB-B1CA-B84CFFB4D9AB}" destId="{5DACC7D9-678A-4602-B69C-1BA48C84DF2D}" srcOrd="1" destOrd="2" presId="urn:microsoft.com/office/officeart/2005/8/layout/vList4"/>
    <dgm:cxn modelId="{437551BA-3552-47A7-A87F-64D06FFF8CA7}" type="presOf" srcId="{CCAC5F6C-3FC2-4839-8009-3A4A09BCBAA0}" destId="{E1359CA4-3E19-4912-AC5F-038E031F9220}" srcOrd="0" destOrd="4" presId="urn:microsoft.com/office/officeart/2005/8/layout/vList4"/>
    <dgm:cxn modelId="{B7E1ABBE-5F52-4088-A18D-B8AAFBB17E94}" srcId="{A4C89C5D-3676-4725-9A75-ACA31EE8033C}" destId="{4A226840-2410-42CF-A25E-CD03C1B213DB}" srcOrd="2" destOrd="0" parTransId="{153ED2AE-9A63-4CCB-A1BE-DC9F51045DD1}" sibTransId="{5D9F4B86-92D0-4882-B816-CFCE7974E63F}"/>
    <dgm:cxn modelId="{DFC8E4C2-B5CE-4E08-862C-77EEA12AC8B5}" type="presOf" srcId="{CCAC5F6C-3FC2-4839-8009-3A4A09BCBAA0}" destId="{FA5EB0D5-B361-4B63-B727-3928D591750C}" srcOrd="1" destOrd="4" presId="urn:microsoft.com/office/officeart/2005/8/layout/vList4"/>
    <dgm:cxn modelId="{59F6C4C8-6CB3-4110-B278-BE1E4EB23A01}" type="presOf" srcId="{A4C89C5D-3676-4725-9A75-ACA31EE8033C}" destId="{FA5EB0D5-B361-4B63-B727-3928D591750C}" srcOrd="1" destOrd="0" presId="urn:microsoft.com/office/officeart/2005/8/layout/vList4"/>
    <dgm:cxn modelId="{ACE0EAD0-17E3-4B27-985C-AE01EB655B38}" srcId="{8CCA0147-5F29-4DA2-93E5-60B0C2172895}" destId="{5475835B-FA6E-4A2A-838E-09B3F7FE6F23}" srcOrd="0" destOrd="0" parTransId="{8A5B7D2A-7812-4FA1-9EEF-310AADE7CECE}" sibTransId="{9F320E72-8EC6-4B87-BC24-69A67F3515FD}"/>
    <dgm:cxn modelId="{E22ED4D2-288E-46D9-8980-73D15028E444}" type="presOf" srcId="{A4C89C5D-3676-4725-9A75-ACA31EE8033C}" destId="{E1359CA4-3E19-4912-AC5F-038E031F9220}" srcOrd="0" destOrd="0" presId="urn:microsoft.com/office/officeart/2005/8/layout/vList4"/>
    <dgm:cxn modelId="{8739A3E9-B736-4816-9B19-8589C08E29F2}" type="presOf" srcId="{0995BFA4-F6D4-40AF-9FB1-FD76E9FF0485}" destId="{AFFC63A9-A5BE-48F9-971E-665BEB4597C9}" srcOrd="0" destOrd="4" presId="urn:microsoft.com/office/officeart/2005/8/layout/vList4"/>
    <dgm:cxn modelId="{F9E6BBE9-6503-48E1-8060-EE919AD65847}" type="presOf" srcId="{0995BFA4-F6D4-40AF-9FB1-FD76E9FF0485}" destId="{5DACC7D9-678A-4602-B69C-1BA48C84DF2D}" srcOrd="1" destOrd="4" presId="urn:microsoft.com/office/officeart/2005/8/layout/vList4"/>
    <dgm:cxn modelId="{BB022AEA-369F-410E-8473-A9676064CB59}" type="presOf" srcId="{C72BCC9E-F470-4DF6-B4CA-EAD0749D50E7}" destId="{E1359CA4-3E19-4912-AC5F-038E031F9220}" srcOrd="0" destOrd="1" presId="urn:microsoft.com/office/officeart/2005/8/layout/vList4"/>
    <dgm:cxn modelId="{6740B8F1-AC8B-40E9-A495-9A2C384E51C7}" type="presOf" srcId="{8CCA0147-5F29-4DA2-93E5-60B0C2172895}" destId="{814CC12F-1121-4D7A-B711-8C7231D99813}" srcOrd="0" destOrd="0" presId="urn:microsoft.com/office/officeart/2005/8/layout/vList4"/>
    <dgm:cxn modelId="{17B7EAF4-7A3E-45A2-999C-F4B64AD4EFE8}" srcId="{A4C89C5D-3676-4725-9A75-ACA31EE8033C}" destId="{CCAC5F6C-3FC2-4839-8009-3A4A09BCBAA0}" srcOrd="3" destOrd="0" parTransId="{005DDCCB-A047-45F6-B9AA-8C575701EA3A}" sibTransId="{0F6F8EDE-952C-413F-AA89-6EF9072D989B}"/>
    <dgm:cxn modelId="{B0683EFA-7623-4067-A0CC-8EDA4FF97731}" type="presOf" srcId="{9DE76E88-4E77-402D-A0FF-CA18740C14B8}" destId="{E1359CA4-3E19-4912-AC5F-038E031F9220}" srcOrd="0" destOrd="5" presId="urn:microsoft.com/office/officeart/2005/8/layout/vList4"/>
    <dgm:cxn modelId="{21426BFA-1041-41AD-963A-B63B549988B8}" type="presOf" srcId="{766B472A-9461-4EE2-888F-3471FC046035}" destId="{E1359CA4-3E19-4912-AC5F-038E031F9220}" srcOrd="0" destOrd="2" presId="urn:microsoft.com/office/officeart/2005/8/layout/vList4"/>
    <dgm:cxn modelId="{259AEAFC-CC5C-42BF-8034-5498431E9232}" srcId="{A4C89C5D-3676-4725-9A75-ACA31EE8033C}" destId="{766B472A-9461-4EE2-888F-3471FC046035}" srcOrd="1" destOrd="0" parTransId="{D041F6B0-55E2-4338-A2EE-FE93F726E205}" sibTransId="{7FBD33BB-F353-4313-A7BD-F2922045F615}"/>
    <dgm:cxn modelId="{631ACC8B-A0D4-4535-9E9D-20F52FF07CD1}" type="presParOf" srcId="{814CC12F-1121-4D7A-B711-8C7231D99813}" destId="{F8A3A1C9-5ECC-4FD0-ABD5-D1CA2DBEAAA5}" srcOrd="0" destOrd="0" presId="urn:microsoft.com/office/officeart/2005/8/layout/vList4"/>
    <dgm:cxn modelId="{BB4D1B40-8087-4765-B192-B045B0522D72}" type="presParOf" srcId="{F8A3A1C9-5ECC-4FD0-ABD5-D1CA2DBEAAA5}" destId="{AFFC63A9-A5BE-48F9-971E-665BEB4597C9}" srcOrd="0" destOrd="0" presId="urn:microsoft.com/office/officeart/2005/8/layout/vList4"/>
    <dgm:cxn modelId="{5A9ABD34-7F52-4FB0-9248-BD1AA9D9FDF5}" type="presParOf" srcId="{F8A3A1C9-5ECC-4FD0-ABD5-D1CA2DBEAAA5}" destId="{16958C52-FDD3-481C-994C-B4864EA1FA9E}" srcOrd="1" destOrd="0" presId="urn:microsoft.com/office/officeart/2005/8/layout/vList4"/>
    <dgm:cxn modelId="{24082CD5-2731-4F93-ADFA-4AC3FDE74B27}" type="presParOf" srcId="{F8A3A1C9-5ECC-4FD0-ABD5-D1CA2DBEAAA5}" destId="{5DACC7D9-678A-4602-B69C-1BA48C84DF2D}" srcOrd="2" destOrd="0" presId="urn:microsoft.com/office/officeart/2005/8/layout/vList4"/>
    <dgm:cxn modelId="{125A7952-2294-401B-9590-E52761B1E205}" type="presParOf" srcId="{814CC12F-1121-4D7A-B711-8C7231D99813}" destId="{D40507E1-5241-41FE-9A78-6DCCDBEA86C2}" srcOrd="1" destOrd="0" presId="urn:microsoft.com/office/officeart/2005/8/layout/vList4"/>
    <dgm:cxn modelId="{AC02A087-8156-4DE2-8C84-412A440D5C64}" type="presParOf" srcId="{814CC12F-1121-4D7A-B711-8C7231D99813}" destId="{FAFF2E31-4076-46F4-AC75-09B46C46A348}" srcOrd="2" destOrd="0" presId="urn:microsoft.com/office/officeart/2005/8/layout/vList4"/>
    <dgm:cxn modelId="{D9A7EE7A-D416-4AB3-AA5A-E5E4752E75A4}" type="presParOf" srcId="{FAFF2E31-4076-46F4-AC75-09B46C46A348}" destId="{E1359CA4-3E19-4912-AC5F-038E031F9220}" srcOrd="0" destOrd="0" presId="urn:microsoft.com/office/officeart/2005/8/layout/vList4"/>
    <dgm:cxn modelId="{F8FDE9E2-0EEA-416E-B3D6-D5E15770F3BA}" type="presParOf" srcId="{FAFF2E31-4076-46F4-AC75-09B46C46A348}" destId="{5E5D1795-E32B-4713-8183-953FFD11FB58}" srcOrd="1" destOrd="0" presId="urn:microsoft.com/office/officeart/2005/8/layout/vList4"/>
    <dgm:cxn modelId="{92CA5349-BD95-47D9-A12A-51AAB3A0ACEC}" type="presParOf" srcId="{FAFF2E31-4076-46F4-AC75-09B46C46A348}" destId="{FA5EB0D5-B361-4B63-B727-3928D59175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D662D-232B-41D4-B379-86F9491F9F24}" type="doc">
      <dgm:prSet loTypeId="urn:microsoft.com/office/officeart/2005/8/layout/hList1" loCatId="list" qsTypeId="urn:microsoft.com/office/officeart/2005/8/quickstyle/simple5#1" qsCatId="simple" csTypeId="urn:microsoft.com/office/officeart/2005/8/colors/accent2_1" csCatId="accent2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421CAEC-29BC-4570-A44C-9CB225994AC5}">
      <dgm:prSet phldrT="[Текст]" custT="1"/>
      <dgm:spPr bwMode="auto"/>
      <dgm:t>
        <a:bodyPr vert="horz" anchor="ctr"/>
        <a:lstStyle/>
        <a:p>
          <a:pPr marL="0" indent="0" algn="ctr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 dirty="0"/>
            <a:t>Продажа путем публичного предложения</a:t>
          </a:r>
          <a:endParaRPr dirty="0"/>
        </a:p>
        <a:p>
          <a:pPr marL="0" indent="0" algn="ctr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 dirty="0"/>
            <a:t>(ст. 23 178-ФЗ)</a:t>
          </a:r>
          <a:endParaRPr dirty="0"/>
        </a:p>
      </dgm:t>
    </dgm:pt>
    <dgm:pt modelId="{7C10A7B0-48EC-4D94-AFEB-0DC2ABF6AD1D}" type="parTrans" cxnId="{A9BCF195-6FFD-42AA-96E7-2BBBA887EBE7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BE485C74-1E84-4292-A54C-A6DB2DE3B851}" type="sibTrans" cxnId="{A9BCF195-6FFD-42AA-96E7-2BBBA887EBE7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FA669579-595C-4472-AEB5-D0C405FF58FA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продажа осуществляется, если аукцион признан несостоявшимся</a:t>
          </a:r>
          <a:endParaRPr/>
        </a:p>
      </dgm:t>
    </dgm:pt>
    <dgm:pt modelId="{CB275FB9-500A-4B0E-B8AA-6BA1E0FDE209}" type="parTrans" cxnId="{387D9647-D63A-4C8C-A635-D18AC90DED60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E6605849-ED2D-4E88-BA7A-A936F9A794D7}" type="sibTrans" cxnId="{387D9647-D63A-4C8C-A635-D18AC90DED60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A1D4C918-A583-4A17-931F-0136CA8D0CA5}">
      <dgm:prSet phldrT="[Текст]" custT="1"/>
      <dgm:spPr bwMode="auto"/>
      <dgm:t>
        <a:bodyPr vert="horz" anchor="ctr"/>
        <a:lstStyle/>
        <a:p>
          <a:pPr marL="0" indent="0" algn="ctr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 i="0" u="none" strike="noStrike" cap="none" spc="0">
              <a:solidFill>
                <a:schemeClr val="dk1"/>
              </a:solidFill>
              <a:latin typeface="Franklin Gothic Book"/>
              <a:ea typeface="Franklin Gothic Book"/>
              <a:cs typeface="Franklin Gothic Book"/>
            </a:rPr>
            <a:t>Продажа по минимальной допустимой цене</a:t>
          </a:r>
          <a:endParaRPr/>
        </a:p>
        <a:p>
          <a:pPr marL="0" indent="0" algn="ctr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/>
            <a:t>(ст. 24 178-ФЗ)</a:t>
          </a:r>
          <a:endParaRPr/>
        </a:p>
      </dgm:t>
    </dgm:pt>
    <dgm:pt modelId="{AEBCE92D-1033-421C-A7FB-3133C5B10F74}" type="parTrans" cxnId="{AD3CB19F-B2DA-416C-94B3-423BF9869B74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F406742A-D88A-4986-B574-2BFBC3174F63}" type="sibTrans" cxnId="{AD3CB19F-B2DA-416C-94B3-423BF9869B74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F1D7D460-E613-4ABD-BF99-2B10992CDB45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0" i="0" u="none" strike="noStrike" cap="none" spc="0">
              <a:solidFill>
                <a:schemeClr val="dk1"/>
              </a:solidFill>
              <a:latin typeface="+mn-lt"/>
              <a:ea typeface="+mn-ea"/>
              <a:cs typeface="+mn-cs"/>
            </a:rPr>
            <a:t>осуществляется, если продажа посредством публичного предложения не состоялась</a:t>
          </a:r>
          <a:endParaRPr sz="900"/>
        </a:p>
      </dgm:t>
    </dgm:pt>
    <dgm:pt modelId="{A1265E48-9AC2-49F3-8EEA-D207C094AED8}" type="parTrans" cxnId="{FFA7EF91-234D-41D8-9068-EEA39734E017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0B2CA799-2BBF-4F30-97FC-6199E2F3D04B}" type="sibTrans" cxnId="{FFA7EF91-234D-41D8-9068-EEA39734E017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CDE4DBA2-DA5E-451E-B495-8AB3EF3637B3}">
      <dgm:prSet phldrT="" custT="1"/>
      <dgm:spPr bwMode="auto"/>
      <dgm:t>
        <a:bodyPr vert="horz" anchor="ctr"/>
        <a:lstStyle/>
        <a:p>
          <a:pPr marL="0" indent="0" algn="ctr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/>
            <a:t>Аукцион </a:t>
          </a:r>
          <a:endParaRPr/>
        </a:p>
        <a:p>
          <a:pPr marL="0" indent="0" algn="ctr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/>
            <a:t>(ст. 18 178-ФЗ) </a:t>
          </a:r>
          <a:endParaRPr/>
        </a:p>
      </dgm:t>
    </dgm:pt>
    <dgm:pt modelId="{04A41A36-AA99-4E99-9E0C-CD35B30859C7}" type="parTrans" cxnId="{3C486F3D-BC4A-4F64-9AE4-66BCA5F80C24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CBF14EEF-199B-45F6-B560-93C0B7104329}" type="sibTrans" cxnId="{3C486F3D-BC4A-4F64-9AE4-66BCA5F80C24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6380833F-F0FF-4933-A480-80E3D60E4C54}">
      <dgm:prSet phldrT="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открытый по составу участников</a:t>
          </a:r>
          <a:endParaRPr/>
        </a:p>
      </dgm:t>
    </dgm:pt>
    <dgm:pt modelId="{B58E8EDD-29F0-4034-9754-2E41FDACCFE1}" type="parTrans" cxnId="{54DE9A03-88A3-4F57-9469-1EADFDF9192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4C0D4CD3-5420-46E2-ADD4-95ECD3BE4BA3}" type="sibTrans" cxnId="{54DE9A03-88A3-4F57-9469-1EADFDF9192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1C545BF2-28C6-461E-B460-D7C9BE76B89F}">
      <dgm:prSet phldrT="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продолжительность приема заявок – не менее 25 дней + 5 дней на признание претендентов участниками</a:t>
          </a:r>
          <a:endParaRPr/>
        </a:p>
      </dgm:t>
    </dgm:pt>
    <dgm:pt modelId="{064814BA-C4D5-40DA-AE37-882887F94ABD}" type="parTrans" cxnId="{07EC99D5-4CA3-4E19-81D7-2E1CA2BC0BB3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6E43F35B-5766-4142-ACCA-6AF9B4E2A52A}" type="sibTrans" cxnId="{07EC99D5-4CA3-4E19-81D7-2E1CA2BC0BB3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6E06B4E4-0D7A-468D-8CC3-B0155EE55C0C}">
      <dgm:prSet phldrT="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победитель – покупатель, предложивший наиболее высокую цену</a:t>
          </a:r>
          <a:endParaRPr/>
        </a:p>
      </dgm:t>
    </dgm:pt>
    <dgm:pt modelId="{AE5F9E20-AC29-4C11-8C6F-E007CAB714AD}" type="parTrans" cxnId="{4619498B-06E1-407E-9BD4-BBE0ED941D39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E77340C5-893E-4A23-B676-FCE678BE2AA9}" type="sibTrans" cxnId="{4619498B-06E1-407E-9BD4-BBE0ED941D39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E95C4543-5627-44EC-A26E-0209B6A6D6FD}">
      <dgm:prSet phldrT="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шаг аукциона – фиксированная сумма, не более 5% начальной цены</a:t>
          </a:r>
          <a:endParaRPr/>
        </a:p>
      </dgm:t>
    </dgm:pt>
    <dgm:pt modelId="{5F5EADA6-1DC5-4908-A866-562E5D721761}" type="parTrans" cxnId="{67BC210B-1D3A-42A4-9E30-047E0406114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05E05218-9D58-45BD-95D0-82939060D62F}" type="sibTrans" cxnId="{67BC210B-1D3A-42A4-9E30-047E0406114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183BFDB4-E739-4AE7-896A-EC45E59250E3}">
      <dgm:prSet phldrT="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1"/>
            <a:t>если 1 участник, то договор заключается с ним по начальной цене</a:t>
          </a:r>
          <a:endParaRPr/>
        </a:p>
      </dgm:t>
    </dgm:pt>
    <dgm:pt modelId="{C59C1DBE-B712-4A9F-A7E6-41524D5A7890}" type="parTrans" cxnId="{D1E37157-417D-4E0D-8ABF-35756DD75CA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FA84F2CC-1F9F-4D6F-8BF3-9D47EBB6CC84}" type="sibTrans" cxnId="{D1E37157-417D-4E0D-8ABF-35756DD75CA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B2FFC3C3-7242-4C9D-8A4A-4878F33E52F7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информационное сообщение размещается в срок не позднее 3 месяцев со дня признания аукциона несостоявшимся</a:t>
          </a:r>
          <a:endParaRPr/>
        </a:p>
      </dgm:t>
    </dgm:pt>
    <dgm:pt modelId="{7D769C6C-2609-4ED2-B6BD-EF060E786E18}" type="parTrans" cxnId="{0114545A-59A0-4FB5-AD5E-729BE8538620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791D6E61-80B2-4F7F-9416-D69FC493645C}" type="sibTrans" cxnId="{0114545A-59A0-4FB5-AD5E-729BE8538620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D41B377C-AAB3-4584-8877-9B700D963AEB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цена первоначального предложения устанавливается не ниже начальной цены аукциона, признанного несостоявшимся</a:t>
          </a:r>
          <a:endParaRPr/>
        </a:p>
      </dgm:t>
    </dgm:pt>
    <dgm:pt modelId="{EC3577EA-BE7B-4B1C-9D68-5425AD771286}" type="parTrans" cxnId="{94666489-E856-44AA-909D-6395AC6BBD37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67CA738B-D29D-479D-9819-8F41BD8EBA5F}" type="sibTrans" cxnId="{94666489-E856-44AA-909D-6395AC6BBD37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843F4A96-7565-48DF-9E3C-71CA47CF2248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900"/>
            <a:t>min</a:t>
          </a:r>
          <a:r>
            <a:rPr lang="ru-RU" sz="900"/>
            <a:t> цена предложения (цена отсечения) составляет 50% начальной цены аукциона</a:t>
          </a:r>
          <a:endParaRPr/>
        </a:p>
      </dgm:t>
    </dgm:pt>
    <dgm:pt modelId="{2FB8DCDB-B77F-4999-83AF-205B5917EC8D}" type="parTrans" cxnId="{B921F528-0B88-49D5-8C9C-816437F6987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E38598F1-BC33-43B7-8D18-82DA9F229A67}" type="sibTrans" cxnId="{B921F528-0B88-49D5-8C9C-816437F69871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7B497EFD-AA36-4E19-852A-3D477F1D6728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победитель – участник, первым подтвердивший начальную цену</a:t>
          </a:r>
          <a:endParaRPr/>
        </a:p>
      </dgm:t>
    </dgm:pt>
    <dgm:pt modelId="{749B1FB2-5B59-46C8-8F1F-086AB2A54DB0}" type="parTrans" cxnId="{4F8EF6B8-AC42-443D-8804-1B54B0FAD220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5F7DE5DF-84DE-4E4D-91BE-BDEA2BB90F0F}" type="sibTrans" cxnId="{4F8EF6B8-AC42-443D-8804-1B54B0FAD220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AC7A7E87-7609-4C05-B630-D309D7404C0F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признается несостоявшимся, если принял участие 1 участник</a:t>
          </a:r>
          <a:endParaRPr/>
        </a:p>
      </dgm:t>
    </dgm:pt>
    <dgm:pt modelId="{B42DDAB5-3F72-4DF1-B89E-6FF4D4F43012}" type="parTrans" cxnId="{FD1A3B7F-B340-4B0C-BCB7-C855D207090A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0536A2DD-7C80-402A-B66A-9C8BA056F09B}" type="sibTrans" cxnId="{FD1A3B7F-B340-4B0C-BCB7-C855D207090A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A7A7BBE0-36D4-42F1-A0BE-E6CB8C1FB7CF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0" i="0" u="none" strike="noStrike" cap="none" spc="0">
              <a:solidFill>
                <a:schemeClr val="dk1"/>
              </a:solidFill>
              <a:latin typeface="Franklin Gothic Book"/>
              <a:ea typeface="Franklin Gothic Book"/>
              <a:cs typeface="Franklin Gothic Book"/>
            </a:rPr>
            <a:t>5 % от первоначальной стоимости, &lt; 20 млн 10 % от первоначальной</a:t>
          </a:r>
          <a:endParaRPr sz="900"/>
        </a:p>
      </dgm:t>
    </dgm:pt>
    <dgm:pt modelId="{2AE85AC7-317F-4A54-BAA3-137253CEBD9B}" type="parTrans" cxnId="{C1E564BA-3760-4B13-B0F9-83820E5DAEDC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E009677B-6511-4DE7-964D-222F4554349E}" type="sibTrans" cxnId="{C1E564BA-3760-4B13-B0F9-83820E5DAEDC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58BC5A9C-8EEC-422C-AF5D-077F67862E30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 b="0" i="0" u="none" strike="noStrike" cap="none" spc="0">
              <a:solidFill>
                <a:schemeClr val="dk1"/>
              </a:solidFill>
              <a:latin typeface="+mn-lt"/>
              <a:ea typeface="+mn-ea"/>
              <a:cs typeface="+mn-cs"/>
            </a:rPr>
            <a:t>покупателем признается лицо, предложившее наибольшую цену</a:t>
          </a:r>
          <a:endParaRPr sz="900"/>
        </a:p>
      </dgm:t>
    </dgm:pt>
    <dgm:pt modelId="{8AEAF76B-CDB7-4B1E-B5EB-603200D1BD80}" type="parTrans" cxnId="{327AA12D-8688-4740-81BF-83F7251CBAB3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13634AB8-A604-4731-B8EA-7BC554E39A3B}" type="sibTrans" cxnId="{327AA12D-8688-4740-81BF-83F7251CBAB3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2B9CA983-21F0-44E2-9D9C-0474DCCF2381}">
      <dgm:prSet phldrT="[Текст]" custT="1"/>
      <dgm:spPr bwMode="auto"/>
      <dgm:t>
        <a:bodyPr vert="horz" anchor="t"/>
        <a:lstStyle/>
        <a:p>
          <a:pPr>
            <a:defRPr/>
          </a:pPr>
          <a:r>
            <a:rPr lang="ru-RU" sz="900" b="0" i="0" u="none" strike="noStrike" cap="none" spc="0">
              <a:solidFill>
                <a:schemeClr val="dk1"/>
              </a:solidFill>
              <a:latin typeface="+mn-lt"/>
              <a:ea typeface="+mn-ea"/>
              <a:cs typeface="+mn-cs"/>
            </a:rPr>
            <a:t>признается несостоявшейся, если в срок для приема заявок ни одна заявка</a:t>
          </a:r>
          <a:endParaRPr/>
        </a:p>
      </dgm:t>
    </dgm:pt>
    <dgm:pt modelId="{4664EC39-7E19-43B7-8017-2F6010DBB193}" type="parTrans" cxnId="{9FAAE8E9-82BD-4423-B953-F6EB099CDC4D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AA847797-6648-4490-AE43-2D16A8C13E66}" type="sibTrans" cxnId="{9FAAE8E9-82BD-4423-B953-F6EB099CDC4D}">
      <dgm:prSet/>
      <dgm:spPr bwMode="auto"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/>
        </a:p>
      </dgm:t>
    </dgm:pt>
    <dgm:pt modelId="{09E579D9-7F00-4484-B2B8-43412257B4B5}">
      <dgm:prSet phldrT="[Текст]" custT="1"/>
      <dgm:spPr bwMode="auto"/>
      <dgm:t>
        <a:bodyPr vert="horz" anchor="t"/>
        <a:lstStyle/>
        <a:p>
          <a:pPr marL="57150" indent="-57150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900"/>
            <a:t>шаг понижения - фиксированная сумма, не более 10% цены первоначального предложения</a:t>
          </a:r>
          <a:endParaRPr/>
        </a:p>
      </dgm:t>
    </dgm:pt>
    <dgm:pt modelId="{3D3F1DCE-2619-494C-B559-7D2B0DE834EB}" type="parTrans" cxnId="{BF9FD1F8-4B42-4A0E-8C0B-17D827D93B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A2C8782-007B-4391-B8CD-3F77458C3D5B}" type="sibTrans" cxnId="{BF9FD1F8-4B42-4A0E-8C0B-17D827D93B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17918A6-7531-4BF6-83D6-68DBADD39E3D}" type="pres">
      <dgm:prSet presAssocID="{E0FD662D-232B-41D4-B379-86F9491F9F24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25CD56CD-4F78-4B19-85C2-74C99AE6016C}" type="pres">
      <dgm:prSet presAssocID="{CDE4DBA2-DA5E-451E-B495-8AB3EF3637B3}" presName="composite" presStyleCnt="0"/>
      <dgm:spPr bwMode="auto"/>
    </dgm:pt>
    <dgm:pt modelId="{1AAFDD99-0A98-4B96-8189-5A275FC23BCC}" type="pres">
      <dgm:prSet presAssocID="{CDE4DBA2-DA5E-451E-B495-8AB3EF3637B3}" presName="parTx" presStyleLbl="alignNode1" presStyleIdx="0" presStyleCnt="3" custLinFactNeighborX="8586" custLinFactNeighborY="-69196">
        <dgm:presLayoutVars>
          <dgm:chMax val="0"/>
          <dgm:chPref val="0"/>
          <dgm:bulletEnabled val="1"/>
        </dgm:presLayoutVars>
      </dgm:prSet>
      <dgm:spPr bwMode="auto"/>
    </dgm:pt>
    <dgm:pt modelId="{125D876F-197B-4A01-B24B-B030ECFFBA2E}" type="pres">
      <dgm:prSet presAssocID="{CDE4DBA2-DA5E-451E-B495-8AB3EF3637B3}" presName="desTx" presStyleLbl="alignAccFollowNode1" presStyleIdx="0" presStyleCnt="3" custLinFactNeighborX="8586" custLinFactNeighborY="-11400">
        <dgm:presLayoutVars>
          <dgm:bulletEnabled val="1"/>
        </dgm:presLayoutVars>
      </dgm:prSet>
      <dgm:spPr bwMode="auto"/>
    </dgm:pt>
    <dgm:pt modelId="{CB49F798-648A-4761-A01C-1F29E7E920A9}" type="pres">
      <dgm:prSet presAssocID="{CBF14EEF-199B-45F6-B560-93C0B7104329}" presName="space" presStyleCnt="0"/>
      <dgm:spPr bwMode="auto"/>
    </dgm:pt>
    <dgm:pt modelId="{7F3A0DB2-8F72-4EAA-9C46-9E0644707403}" type="pres">
      <dgm:prSet presAssocID="{9421CAEC-29BC-4570-A44C-9CB225994AC5}" presName="composite" presStyleCnt="0"/>
      <dgm:spPr bwMode="auto"/>
    </dgm:pt>
    <dgm:pt modelId="{BB37A4C4-94F1-4F09-B64B-78486BD63BDE}" type="pres">
      <dgm:prSet presAssocID="{9421CAEC-29BC-4570-A44C-9CB225994AC5}" presName="parTx" presStyleLbl="alignNode1" presStyleIdx="1" presStyleCnt="3" custScaleX="119652" custLinFactNeighborX="1100" custLinFactNeighborY="-68814">
        <dgm:presLayoutVars>
          <dgm:chMax val="0"/>
          <dgm:chPref val="0"/>
          <dgm:bulletEnabled val="1"/>
        </dgm:presLayoutVars>
      </dgm:prSet>
      <dgm:spPr bwMode="auto"/>
    </dgm:pt>
    <dgm:pt modelId="{7B9448DE-796F-4836-AF71-9D93C1196194}" type="pres">
      <dgm:prSet presAssocID="{9421CAEC-29BC-4570-A44C-9CB225994AC5}" presName="desTx" presStyleLbl="alignAccFollowNode1" presStyleIdx="1" presStyleCnt="3" custScaleX="119651" custLinFactNeighborX="1100" custLinFactNeighborY="-11400">
        <dgm:presLayoutVars>
          <dgm:bulletEnabled val="1"/>
        </dgm:presLayoutVars>
      </dgm:prSet>
      <dgm:spPr bwMode="auto"/>
    </dgm:pt>
    <dgm:pt modelId="{DCE4C124-0C5C-4416-AA00-A27E677F292F}" type="pres">
      <dgm:prSet presAssocID="{BE485C74-1E84-4292-A54C-A6DB2DE3B851}" presName="space" presStyleCnt="0"/>
      <dgm:spPr bwMode="auto"/>
    </dgm:pt>
    <dgm:pt modelId="{D66C447A-B464-4CB2-983F-064FB40F968F}" type="pres">
      <dgm:prSet presAssocID="{A1D4C918-A583-4A17-931F-0136CA8D0CA5}" presName="composite" presStyleCnt="0"/>
      <dgm:spPr bwMode="auto"/>
    </dgm:pt>
    <dgm:pt modelId="{0BED496C-7FF0-4C7F-88BC-E3E239DFB4C5}" type="pres">
      <dgm:prSet presAssocID="{A1D4C918-A583-4A17-931F-0136CA8D0CA5}" presName="parTx" presStyleLbl="alignNode1" presStyleIdx="2" presStyleCnt="3" custLinFactX="-6766" custLinFactY="-67699">
        <dgm:presLayoutVars>
          <dgm:chMax val="0"/>
          <dgm:chPref val="0"/>
          <dgm:bulletEnabled val="1"/>
        </dgm:presLayoutVars>
      </dgm:prSet>
      <dgm:spPr bwMode="auto"/>
    </dgm:pt>
    <dgm:pt modelId="{9FFD2935-A7E7-429D-81FF-D96DE0EE8040}" type="pres">
      <dgm:prSet presAssocID="{A1D4C918-A583-4A17-931F-0136CA8D0CA5}" presName="desTx" presStyleLbl="alignAccFollowNode1" presStyleIdx="2" presStyleCnt="3" custLinFactX="-6904" custLinFactY="-11400">
        <dgm:presLayoutVars>
          <dgm:bulletEnabled val="1"/>
        </dgm:presLayoutVars>
      </dgm:prSet>
      <dgm:spPr bwMode="auto"/>
    </dgm:pt>
  </dgm:ptLst>
  <dgm:cxnLst>
    <dgm:cxn modelId="{54DE9A03-88A3-4F57-9469-1EADFDF91921}" srcId="{CDE4DBA2-DA5E-451E-B495-8AB3EF3637B3}" destId="{6380833F-F0FF-4933-A480-80E3D60E4C54}" srcOrd="0" destOrd="0" parTransId="{B58E8EDD-29F0-4034-9754-2E41FDACCFE1}" sibTransId="{4C0D4CD3-5420-46E2-ADD4-95ECD3BE4BA3}"/>
    <dgm:cxn modelId="{67BC210B-1D3A-42A4-9E30-047E04061141}" srcId="{CDE4DBA2-DA5E-451E-B495-8AB3EF3637B3}" destId="{E95C4543-5627-44EC-A26E-0209B6A6D6FD}" srcOrd="3" destOrd="0" parTransId="{5F5EADA6-1DC5-4908-A866-562E5D721761}" sibTransId="{05E05218-9D58-45BD-95D0-82939060D62F}"/>
    <dgm:cxn modelId="{DCEAB71A-B3E3-4343-B6B2-028FE3DE291E}" type="presOf" srcId="{183BFDB4-E739-4AE7-896A-EC45E59250E3}" destId="{125D876F-197B-4A01-B24B-B030ECFFBA2E}" srcOrd="0" destOrd="4" presId="urn:microsoft.com/office/officeart/2005/8/layout/hList1"/>
    <dgm:cxn modelId="{FFFAE224-F106-4E97-B1E1-A92AE72A378C}" type="presOf" srcId="{7B497EFD-AA36-4E19-852A-3D477F1D6728}" destId="{7B9448DE-796F-4836-AF71-9D93C1196194}" srcOrd="0" destOrd="5" presId="urn:microsoft.com/office/officeart/2005/8/layout/hList1"/>
    <dgm:cxn modelId="{B921F528-0B88-49D5-8C9C-816437F69871}" srcId="{9421CAEC-29BC-4570-A44C-9CB225994AC5}" destId="{843F4A96-7565-48DF-9E3C-71CA47CF2248}" srcOrd="3" destOrd="0" parTransId="{2FB8DCDB-B77F-4999-83AF-205B5917EC8D}" sibTransId="{E38598F1-BC33-43B7-8D18-82DA9F229A67}"/>
    <dgm:cxn modelId="{327AA12D-8688-4740-81BF-83F7251CBAB3}" srcId="{A1D4C918-A583-4A17-931F-0136CA8D0CA5}" destId="{58BC5A9C-8EEC-422C-AF5D-077F67862E30}" srcOrd="2" destOrd="0" parTransId="{8AEAF76B-CDB7-4B1E-B5EB-603200D1BD80}" sibTransId="{13634AB8-A604-4731-B8EA-7BC554E39A3B}"/>
    <dgm:cxn modelId="{25B4CE33-7924-43F9-8EE2-018FCC714DFD}" type="presOf" srcId="{9421CAEC-29BC-4570-A44C-9CB225994AC5}" destId="{BB37A4C4-94F1-4F09-B64B-78486BD63BDE}" srcOrd="0" destOrd="0" presId="urn:microsoft.com/office/officeart/2005/8/layout/hList1"/>
    <dgm:cxn modelId="{2799A836-9B91-41E7-9C45-C47CB607A644}" type="presOf" srcId="{58BC5A9C-8EEC-422C-AF5D-077F67862E30}" destId="{9FFD2935-A7E7-429D-81FF-D96DE0EE8040}" srcOrd="0" destOrd="2" presId="urn:microsoft.com/office/officeart/2005/8/layout/hList1"/>
    <dgm:cxn modelId="{3C486F3D-BC4A-4F64-9AE4-66BCA5F80C24}" srcId="{E0FD662D-232B-41D4-B379-86F9491F9F24}" destId="{CDE4DBA2-DA5E-451E-B495-8AB3EF3637B3}" srcOrd="0" destOrd="0" parTransId="{04A41A36-AA99-4E99-9E0C-CD35B30859C7}" sibTransId="{CBF14EEF-199B-45F6-B560-93C0B7104329}"/>
    <dgm:cxn modelId="{B121F842-BF2A-40FA-A08A-4FD4CB06BE7A}" type="presOf" srcId="{A7A7BBE0-36D4-42F1-A0BE-E6CB8C1FB7CF}" destId="{9FFD2935-A7E7-429D-81FF-D96DE0EE8040}" srcOrd="0" destOrd="1" presId="urn:microsoft.com/office/officeart/2005/8/layout/hList1"/>
    <dgm:cxn modelId="{387D9647-D63A-4C8C-A635-D18AC90DED60}" srcId="{9421CAEC-29BC-4570-A44C-9CB225994AC5}" destId="{FA669579-595C-4472-AEB5-D0C405FF58FA}" srcOrd="0" destOrd="0" parTransId="{CB275FB9-500A-4B0E-B8AA-6BA1E0FDE209}" sibTransId="{E6605849-ED2D-4E88-BA7A-A936F9A794D7}"/>
    <dgm:cxn modelId="{F8716870-6959-4843-81AD-55EF22E61014}" type="presOf" srcId="{FA669579-595C-4472-AEB5-D0C405FF58FA}" destId="{7B9448DE-796F-4836-AF71-9D93C1196194}" srcOrd="0" destOrd="0" presId="urn:microsoft.com/office/officeart/2005/8/layout/hList1"/>
    <dgm:cxn modelId="{BEE13D71-85DD-4194-9FF6-19AD094075E0}" type="presOf" srcId="{E0FD662D-232B-41D4-B379-86F9491F9F24}" destId="{B17918A6-7531-4BF6-83D6-68DBADD39E3D}" srcOrd="0" destOrd="0" presId="urn:microsoft.com/office/officeart/2005/8/layout/hList1"/>
    <dgm:cxn modelId="{D1E37157-417D-4E0D-8ABF-35756DD75CA1}" srcId="{CDE4DBA2-DA5E-451E-B495-8AB3EF3637B3}" destId="{183BFDB4-E739-4AE7-896A-EC45E59250E3}" srcOrd="4" destOrd="0" parTransId="{C59C1DBE-B712-4A9F-A7E6-41524D5A7890}" sibTransId="{FA84F2CC-1F9F-4D6F-8BF3-9D47EBB6CC84}"/>
    <dgm:cxn modelId="{C327A779-BB91-4438-AAE6-29F657890C5C}" type="presOf" srcId="{843F4A96-7565-48DF-9E3C-71CA47CF2248}" destId="{7B9448DE-796F-4836-AF71-9D93C1196194}" srcOrd="0" destOrd="3" presId="urn:microsoft.com/office/officeart/2005/8/layout/hList1"/>
    <dgm:cxn modelId="{0114545A-59A0-4FB5-AD5E-729BE8538620}" srcId="{9421CAEC-29BC-4570-A44C-9CB225994AC5}" destId="{B2FFC3C3-7242-4C9D-8A4A-4878F33E52F7}" srcOrd="1" destOrd="0" parTransId="{7D769C6C-2609-4ED2-B6BD-EF060E786E18}" sibTransId="{791D6E61-80B2-4F7F-9416-D69FC493645C}"/>
    <dgm:cxn modelId="{DCFEDD5A-09EA-4EDD-AC66-6D0D9B1B8D72}" type="presOf" srcId="{1C545BF2-28C6-461E-B460-D7C9BE76B89F}" destId="{125D876F-197B-4A01-B24B-B030ECFFBA2E}" srcOrd="0" destOrd="2" presId="urn:microsoft.com/office/officeart/2005/8/layout/hList1"/>
    <dgm:cxn modelId="{FD1A3B7F-B340-4B0C-BCB7-C855D207090A}" srcId="{9421CAEC-29BC-4570-A44C-9CB225994AC5}" destId="{AC7A7E87-7609-4C05-B630-D309D7404C0F}" srcOrd="6" destOrd="0" parTransId="{B42DDAB5-3F72-4DF1-B89E-6FF4D4F43012}" sibTransId="{0536A2DD-7C80-402A-B66A-9C8BA056F09B}"/>
    <dgm:cxn modelId="{94666489-E856-44AA-909D-6395AC6BBD37}" srcId="{9421CAEC-29BC-4570-A44C-9CB225994AC5}" destId="{D41B377C-AAB3-4584-8877-9B700D963AEB}" srcOrd="2" destOrd="0" parTransId="{EC3577EA-BE7B-4B1C-9D68-5425AD771286}" sibTransId="{67CA738B-D29D-479D-9819-8F41BD8EBA5F}"/>
    <dgm:cxn modelId="{4619498B-06E1-407E-9BD4-BBE0ED941D39}" srcId="{CDE4DBA2-DA5E-451E-B495-8AB3EF3637B3}" destId="{6E06B4E4-0D7A-468D-8CC3-B0155EE55C0C}" srcOrd="1" destOrd="0" parTransId="{AE5F9E20-AC29-4C11-8C6F-E007CAB714AD}" sibTransId="{E77340C5-893E-4A23-B676-FCE678BE2AA9}"/>
    <dgm:cxn modelId="{352AFA8D-EEC0-4B5B-B84A-ED62A6C712E4}" type="presOf" srcId="{2B9CA983-21F0-44E2-9D9C-0474DCCF2381}" destId="{9FFD2935-A7E7-429D-81FF-D96DE0EE8040}" srcOrd="0" destOrd="3" presId="urn:microsoft.com/office/officeart/2005/8/layout/hList1"/>
    <dgm:cxn modelId="{9143778E-9008-4215-B97F-E5D92F3C1C4F}" type="presOf" srcId="{09E579D9-7F00-4484-B2B8-43412257B4B5}" destId="{7B9448DE-796F-4836-AF71-9D93C1196194}" srcOrd="0" destOrd="4" presId="urn:microsoft.com/office/officeart/2005/8/layout/hList1"/>
    <dgm:cxn modelId="{FFA7EF91-234D-41D8-9068-EEA39734E017}" srcId="{A1D4C918-A583-4A17-931F-0136CA8D0CA5}" destId="{F1D7D460-E613-4ABD-BF99-2B10992CDB45}" srcOrd="0" destOrd="0" parTransId="{A1265E48-9AC2-49F3-8EEA-D207C094AED8}" sibTransId="{0B2CA799-2BBF-4F30-97FC-6199E2F3D04B}"/>
    <dgm:cxn modelId="{A9BCF195-6FFD-42AA-96E7-2BBBA887EBE7}" srcId="{E0FD662D-232B-41D4-B379-86F9491F9F24}" destId="{9421CAEC-29BC-4570-A44C-9CB225994AC5}" srcOrd="1" destOrd="0" parTransId="{7C10A7B0-48EC-4D94-AFEB-0DC2ABF6AD1D}" sibTransId="{BE485C74-1E84-4292-A54C-A6DB2DE3B851}"/>
    <dgm:cxn modelId="{D8C0CC99-9A15-44B5-BAE7-A8463406CCC3}" type="presOf" srcId="{F1D7D460-E613-4ABD-BF99-2B10992CDB45}" destId="{9FFD2935-A7E7-429D-81FF-D96DE0EE8040}" srcOrd="0" destOrd="0" presId="urn:microsoft.com/office/officeart/2005/8/layout/hList1"/>
    <dgm:cxn modelId="{AD3CB19F-B2DA-416C-94B3-423BF9869B74}" srcId="{E0FD662D-232B-41D4-B379-86F9491F9F24}" destId="{A1D4C918-A583-4A17-931F-0136CA8D0CA5}" srcOrd="2" destOrd="0" parTransId="{AEBCE92D-1033-421C-A7FB-3133C5B10F74}" sibTransId="{F406742A-D88A-4986-B574-2BFBC3174F63}"/>
    <dgm:cxn modelId="{4F8EF6B8-AC42-443D-8804-1B54B0FAD220}" srcId="{9421CAEC-29BC-4570-A44C-9CB225994AC5}" destId="{7B497EFD-AA36-4E19-852A-3D477F1D6728}" srcOrd="5" destOrd="0" parTransId="{749B1FB2-5B59-46C8-8F1F-086AB2A54DB0}" sibTransId="{5F7DE5DF-84DE-4E4D-91BE-BDEA2BB90F0F}"/>
    <dgm:cxn modelId="{C1E564BA-3760-4B13-B0F9-83820E5DAEDC}" srcId="{A1D4C918-A583-4A17-931F-0136CA8D0CA5}" destId="{A7A7BBE0-36D4-42F1-A0BE-E6CB8C1FB7CF}" srcOrd="1" destOrd="0" parTransId="{2AE85AC7-317F-4A54-BAA3-137253CEBD9B}" sibTransId="{E009677B-6511-4DE7-964D-222F4554349E}"/>
    <dgm:cxn modelId="{1A8383BA-0CE8-44E5-B0BD-83872DDD7BB6}" type="presOf" srcId="{CDE4DBA2-DA5E-451E-B495-8AB3EF3637B3}" destId="{1AAFDD99-0A98-4B96-8189-5A275FC23BCC}" srcOrd="0" destOrd="0" presId="urn:microsoft.com/office/officeart/2005/8/layout/hList1"/>
    <dgm:cxn modelId="{EC7AB2C3-9A98-474D-92D9-96577143A27E}" type="presOf" srcId="{D41B377C-AAB3-4584-8877-9B700D963AEB}" destId="{7B9448DE-796F-4836-AF71-9D93C1196194}" srcOrd="0" destOrd="2" presId="urn:microsoft.com/office/officeart/2005/8/layout/hList1"/>
    <dgm:cxn modelId="{07EC99D5-4CA3-4E19-81D7-2E1CA2BC0BB3}" srcId="{CDE4DBA2-DA5E-451E-B495-8AB3EF3637B3}" destId="{1C545BF2-28C6-461E-B460-D7C9BE76B89F}" srcOrd="2" destOrd="0" parTransId="{064814BA-C4D5-40DA-AE37-882887F94ABD}" sibTransId="{6E43F35B-5766-4142-ACCA-6AF9B4E2A52A}"/>
    <dgm:cxn modelId="{F594B7E2-F314-4599-9DA8-25559FB6B4C2}" type="presOf" srcId="{6380833F-F0FF-4933-A480-80E3D60E4C54}" destId="{125D876F-197B-4A01-B24B-B030ECFFBA2E}" srcOrd="0" destOrd="0" presId="urn:microsoft.com/office/officeart/2005/8/layout/hList1"/>
    <dgm:cxn modelId="{6A64E1E4-C500-4AAF-8905-49F9EAE3C816}" type="presOf" srcId="{6E06B4E4-0D7A-468D-8CC3-B0155EE55C0C}" destId="{125D876F-197B-4A01-B24B-B030ECFFBA2E}" srcOrd="0" destOrd="1" presId="urn:microsoft.com/office/officeart/2005/8/layout/hList1"/>
    <dgm:cxn modelId="{FD4A86E5-688C-44FF-AEE3-B7996C469335}" type="presOf" srcId="{B2FFC3C3-7242-4C9D-8A4A-4878F33E52F7}" destId="{7B9448DE-796F-4836-AF71-9D93C1196194}" srcOrd="0" destOrd="1" presId="urn:microsoft.com/office/officeart/2005/8/layout/hList1"/>
    <dgm:cxn modelId="{9FAAE8E9-82BD-4423-B953-F6EB099CDC4D}" srcId="{A1D4C918-A583-4A17-931F-0136CA8D0CA5}" destId="{2B9CA983-21F0-44E2-9D9C-0474DCCF2381}" srcOrd="3" destOrd="0" parTransId="{4664EC39-7E19-43B7-8017-2F6010DBB193}" sibTransId="{AA847797-6648-4490-AE43-2D16A8C13E66}"/>
    <dgm:cxn modelId="{6C2C37F6-2088-478A-9CFC-DD901B83E9B8}" type="presOf" srcId="{AC7A7E87-7609-4C05-B630-D309D7404C0F}" destId="{7B9448DE-796F-4836-AF71-9D93C1196194}" srcOrd="0" destOrd="6" presId="urn:microsoft.com/office/officeart/2005/8/layout/hList1"/>
    <dgm:cxn modelId="{32065AF6-3E58-445B-B503-0F185AF9E15D}" type="presOf" srcId="{A1D4C918-A583-4A17-931F-0136CA8D0CA5}" destId="{0BED496C-7FF0-4C7F-88BC-E3E239DFB4C5}" srcOrd="0" destOrd="0" presId="urn:microsoft.com/office/officeart/2005/8/layout/hList1"/>
    <dgm:cxn modelId="{BF9FD1F8-4B42-4A0E-8C0B-17D827D93BD0}" srcId="{9421CAEC-29BC-4570-A44C-9CB225994AC5}" destId="{09E579D9-7F00-4484-B2B8-43412257B4B5}" srcOrd="4" destOrd="0" parTransId="{3D3F1DCE-2619-494C-B559-7D2B0DE834EB}" sibTransId="{2A2C8782-007B-4391-B8CD-3F77458C3D5B}"/>
    <dgm:cxn modelId="{493634FF-707C-4DB9-A7DD-4506B5F6BF1C}" type="presOf" srcId="{E95C4543-5627-44EC-A26E-0209B6A6D6FD}" destId="{125D876F-197B-4A01-B24B-B030ECFFBA2E}" srcOrd="0" destOrd="3" presId="urn:microsoft.com/office/officeart/2005/8/layout/hList1"/>
    <dgm:cxn modelId="{E8CCC7DB-98F7-4193-B979-473B31420847}" type="presParOf" srcId="{B17918A6-7531-4BF6-83D6-68DBADD39E3D}" destId="{25CD56CD-4F78-4B19-85C2-74C99AE6016C}" srcOrd="0" destOrd="0" presId="urn:microsoft.com/office/officeart/2005/8/layout/hList1"/>
    <dgm:cxn modelId="{2F5B4A3A-D8C8-4613-BE0E-AA3B40A118AF}" type="presParOf" srcId="{25CD56CD-4F78-4B19-85C2-74C99AE6016C}" destId="{1AAFDD99-0A98-4B96-8189-5A275FC23BCC}" srcOrd="0" destOrd="0" presId="urn:microsoft.com/office/officeart/2005/8/layout/hList1"/>
    <dgm:cxn modelId="{1F832DE4-EEFB-47F4-9345-9A6921706016}" type="presParOf" srcId="{25CD56CD-4F78-4B19-85C2-74C99AE6016C}" destId="{125D876F-197B-4A01-B24B-B030ECFFBA2E}" srcOrd="1" destOrd="0" presId="urn:microsoft.com/office/officeart/2005/8/layout/hList1"/>
    <dgm:cxn modelId="{4E670DBD-EFCD-4EB8-AE22-FA6E1B13EC67}" type="presParOf" srcId="{B17918A6-7531-4BF6-83D6-68DBADD39E3D}" destId="{CB49F798-648A-4761-A01C-1F29E7E920A9}" srcOrd="1" destOrd="0" presId="urn:microsoft.com/office/officeart/2005/8/layout/hList1"/>
    <dgm:cxn modelId="{1D52FAA3-FF6B-4116-AA96-9EA4A5ECE117}" type="presParOf" srcId="{B17918A6-7531-4BF6-83D6-68DBADD39E3D}" destId="{7F3A0DB2-8F72-4EAA-9C46-9E0644707403}" srcOrd="2" destOrd="0" presId="urn:microsoft.com/office/officeart/2005/8/layout/hList1"/>
    <dgm:cxn modelId="{B3AC4383-395A-445B-8081-8D4D534B6A76}" type="presParOf" srcId="{7F3A0DB2-8F72-4EAA-9C46-9E0644707403}" destId="{BB37A4C4-94F1-4F09-B64B-78486BD63BDE}" srcOrd="0" destOrd="0" presId="urn:microsoft.com/office/officeart/2005/8/layout/hList1"/>
    <dgm:cxn modelId="{C8A42FD6-5105-4431-A265-169F846D2BCE}" type="presParOf" srcId="{7F3A0DB2-8F72-4EAA-9C46-9E0644707403}" destId="{7B9448DE-796F-4836-AF71-9D93C1196194}" srcOrd="1" destOrd="0" presId="urn:microsoft.com/office/officeart/2005/8/layout/hList1"/>
    <dgm:cxn modelId="{C2394F41-934B-4B00-8530-38588CDB77C0}" type="presParOf" srcId="{B17918A6-7531-4BF6-83D6-68DBADD39E3D}" destId="{DCE4C124-0C5C-4416-AA00-A27E677F292F}" srcOrd="3" destOrd="0" presId="urn:microsoft.com/office/officeart/2005/8/layout/hList1"/>
    <dgm:cxn modelId="{1786E5EB-4B28-487A-9CCB-BD99F9E5FE0E}" type="presParOf" srcId="{B17918A6-7531-4BF6-83D6-68DBADD39E3D}" destId="{D66C447A-B464-4CB2-983F-064FB40F968F}" srcOrd="4" destOrd="0" presId="urn:microsoft.com/office/officeart/2005/8/layout/hList1"/>
    <dgm:cxn modelId="{76BA9F2A-8B0C-4AD9-90F2-A560C3BC66FC}" type="presParOf" srcId="{D66C447A-B464-4CB2-983F-064FB40F968F}" destId="{0BED496C-7FF0-4C7F-88BC-E3E239DFB4C5}" srcOrd="0" destOrd="0" presId="urn:microsoft.com/office/officeart/2005/8/layout/hList1"/>
    <dgm:cxn modelId="{BA831505-D02B-4337-A037-0AB9D50C483C}" type="presParOf" srcId="{D66C447A-B464-4CB2-983F-064FB40F968F}" destId="{9FFD2935-A7E7-429D-81FF-D96DE0EE8040}" srcOrd="1" destOrd="0" presId="urn:microsoft.com/office/officeart/2005/8/layout/hList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C63A9-A5BE-48F9-971E-665BEB4597C9}">
      <dsp:nvSpPr>
        <dsp:cNvPr id="0" name=""/>
        <dsp:cNvSpPr/>
      </dsp:nvSpPr>
      <dsp:spPr>
        <a:xfrm>
          <a:off x="0" y="0"/>
          <a:ext cx="6971437" cy="25130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360363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-52"/>
              <a:ea typeface="+mn-ea"/>
              <a:cs typeface="+mn-cs"/>
            </a:rPr>
            <a:t>Условия аренды:</a:t>
          </a:r>
        </a:p>
        <a:p>
          <a:pPr marL="360363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Срок договора нежилых помещений от 5 лет </a:t>
          </a:r>
          <a:b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(срок аренды ЗУ – в соответствии со ст. 39.8 ЗК РФ)</a:t>
          </a:r>
        </a:p>
        <a:p>
          <a:pPr marL="360363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Начальный размер арендной платы определяется отчетом об оценке рыночной стоимости арендной платы</a:t>
          </a:r>
        </a:p>
        <a:p>
          <a:pPr marL="360363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Торги (исключения ст. 17.1 Федерального закона от </a:t>
          </a:r>
          <a:r>
            <a:rPr 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26.07.2006</a:t>
          </a: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№</a:t>
          </a:r>
          <a:r>
            <a:rPr 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135-</a:t>
          </a: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ФЗ)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ysClr val="windowText" lastClr="000000"/>
            </a:solidFill>
          </a:endParaRPr>
        </a:p>
      </dsp:txBody>
      <dsp:txXfrm>
        <a:off x="1645596" y="0"/>
        <a:ext cx="5325840" cy="2513090"/>
      </dsp:txXfrm>
    </dsp:sp>
    <dsp:sp modelId="{16958C52-FDD3-481C-994C-B4864EA1FA9E}">
      <dsp:nvSpPr>
        <dsp:cNvPr id="0" name=""/>
        <dsp:cNvSpPr/>
      </dsp:nvSpPr>
      <dsp:spPr>
        <a:xfrm>
          <a:off x="251309" y="251309"/>
          <a:ext cx="1394287" cy="2010472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E1359CA4-3E19-4912-AC5F-038E031F9220}">
      <dsp:nvSpPr>
        <dsp:cNvPr id="0" name=""/>
        <dsp:cNvSpPr/>
      </dsp:nvSpPr>
      <dsp:spPr>
        <a:xfrm>
          <a:off x="0" y="2764399"/>
          <a:ext cx="6971437" cy="25130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447675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-52"/>
              <a:ea typeface="+mn-ea"/>
              <a:cs typeface="+mn-cs"/>
            </a:rPr>
            <a:t>Условия выкупа:</a:t>
          </a:r>
        </a:p>
        <a:p>
          <a:pPr marL="447675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Имущество в перечне – аренда 3 года</a:t>
          </a:r>
        </a:p>
        <a:p>
          <a:pPr marL="447675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Имущество не в перечне – аренда 2 года</a:t>
          </a:r>
        </a:p>
        <a:p>
          <a:pPr marL="447675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Отсутствие задолженности по арендной плате</a:t>
          </a:r>
        </a:p>
        <a:p>
          <a:pPr marL="447675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Внесены сведения в реестр МСП</a:t>
          </a:r>
        </a:p>
        <a:p>
          <a:pPr marL="447675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Цена определяется отчетом об оценке рыночной стоимости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645596" y="2764399"/>
        <a:ext cx="5325840" cy="2513090"/>
      </dsp:txXfrm>
    </dsp:sp>
    <dsp:sp modelId="{5E5D1795-E32B-4713-8183-953FFD11FB58}">
      <dsp:nvSpPr>
        <dsp:cNvPr id="0" name=""/>
        <dsp:cNvSpPr/>
      </dsp:nvSpPr>
      <dsp:spPr>
        <a:xfrm>
          <a:off x="251309" y="3015708"/>
          <a:ext cx="1394287" cy="2010472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FDD99-0A98-4B96-8189-5A275FC23BCC}">
      <dsp:nvSpPr>
        <dsp:cNvPr id="0" name=""/>
        <dsp:cNvSpPr/>
      </dsp:nvSpPr>
      <dsp:spPr bwMode="auto">
        <a:xfrm>
          <a:off x="135204" y="356962"/>
          <a:ext cx="1569596" cy="627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900" b="1" kern="1200"/>
            <a:t>Аукцион </a:t>
          </a:r>
          <a:endParaRPr kern="1200"/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900" b="1" kern="1200"/>
            <a:t>(ст. 18 178-ФЗ) </a:t>
          </a:r>
          <a:endParaRPr kern="1200"/>
        </a:p>
      </dsp:txBody>
      <dsp:txXfrm>
        <a:off x="135204" y="356962"/>
        <a:ext cx="1569596" cy="627838"/>
      </dsp:txXfrm>
    </dsp:sp>
    <dsp:sp modelId="{125D876F-197B-4A01-B24B-B030ECFFBA2E}">
      <dsp:nvSpPr>
        <dsp:cNvPr id="0" name=""/>
        <dsp:cNvSpPr/>
      </dsp:nvSpPr>
      <dsp:spPr bwMode="auto">
        <a:xfrm>
          <a:off x="135204" y="1083623"/>
          <a:ext cx="1569596" cy="29440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открытый по составу участников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победитель – покупатель, предложивший наиболее высокую цену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продолжительность приема заявок – не менее 25 дней + 5 дней на признание претендентов участниками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шаг аукциона – фиксированная сумма, не более 5% начальной цены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b="1" kern="1200"/>
            <a:t>если 1 участник, то договор заключается с ним по начальной цене</a:t>
          </a:r>
          <a:endParaRPr kern="1200"/>
        </a:p>
      </dsp:txBody>
      <dsp:txXfrm>
        <a:off x="135204" y="1083623"/>
        <a:ext cx="1569596" cy="2944012"/>
      </dsp:txXfrm>
    </dsp:sp>
    <dsp:sp modelId="{BB37A4C4-94F1-4F09-B64B-78486BD63BDE}">
      <dsp:nvSpPr>
        <dsp:cNvPr id="0" name=""/>
        <dsp:cNvSpPr/>
      </dsp:nvSpPr>
      <dsp:spPr bwMode="auto">
        <a:xfrm>
          <a:off x="1807045" y="359360"/>
          <a:ext cx="1878054" cy="627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900" b="1" kern="1200" dirty="0"/>
            <a:t>Продажа путем публичного предложения</a:t>
          </a:r>
          <a:endParaRPr kern="1200" dirty="0"/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900" b="1" kern="1200" dirty="0"/>
            <a:t>(ст. 23 178-ФЗ)</a:t>
          </a:r>
          <a:endParaRPr kern="1200" dirty="0"/>
        </a:p>
      </dsp:txBody>
      <dsp:txXfrm>
        <a:off x="1807045" y="359360"/>
        <a:ext cx="1878054" cy="627838"/>
      </dsp:txXfrm>
    </dsp:sp>
    <dsp:sp modelId="{7B9448DE-796F-4836-AF71-9D93C1196194}">
      <dsp:nvSpPr>
        <dsp:cNvPr id="0" name=""/>
        <dsp:cNvSpPr/>
      </dsp:nvSpPr>
      <dsp:spPr bwMode="auto">
        <a:xfrm>
          <a:off x="1807053" y="1083623"/>
          <a:ext cx="1878038" cy="29440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продажа осуществляется, если аукцион признан несостоявшимся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информационное сообщение размещается в срок не позднее 3 месяцев со дня признания аукциона несостоявшимся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цена первоначального предложения устанавливается не ниже начальной цены аукциона, признанного несостоявшимся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en-US" sz="900" kern="1200"/>
            <a:t>min</a:t>
          </a:r>
          <a:r>
            <a:rPr lang="ru-RU" sz="900" kern="1200"/>
            <a:t> цена предложения (цена отсечения) составляет 50% начальной цены аукциона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шаг понижения - фиксированная сумма, не более 10% цены первоначального предложения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победитель – участник, первым подтвердивший начальную цену</a:t>
          </a:r>
          <a:endParaRPr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kern="1200"/>
            <a:t>признается несостоявшимся, если принял участие 1 участник</a:t>
          </a:r>
          <a:endParaRPr kern="1200"/>
        </a:p>
      </dsp:txBody>
      <dsp:txXfrm>
        <a:off x="1807053" y="1083623"/>
        <a:ext cx="1878038" cy="2944012"/>
      </dsp:txXfrm>
    </dsp:sp>
    <dsp:sp modelId="{0BED496C-7FF0-4C7F-88BC-E3E239DFB4C5}">
      <dsp:nvSpPr>
        <dsp:cNvPr id="0" name=""/>
        <dsp:cNvSpPr/>
      </dsp:nvSpPr>
      <dsp:spPr bwMode="auto">
        <a:xfrm>
          <a:off x="3781378" y="366361"/>
          <a:ext cx="1569596" cy="627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900" b="1" i="0" u="none" strike="noStrike" kern="1200" cap="none" spc="0">
              <a:solidFill>
                <a:schemeClr val="dk1"/>
              </a:solidFill>
              <a:latin typeface="Franklin Gothic Book"/>
              <a:ea typeface="Franklin Gothic Book"/>
              <a:cs typeface="Franklin Gothic Book"/>
            </a:rPr>
            <a:t>Продажа по минимальной допустимой цене</a:t>
          </a:r>
          <a:endParaRPr kern="1200"/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900" b="1" kern="1200"/>
            <a:t>(ст. 24 178-ФЗ)</a:t>
          </a:r>
          <a:endParaRPr kern="1200"/>
        </a:p>
      </dsp:txBody>
      <dsp:txXfrm>
        <a:off x="3781378" y="366361"/>
        <a:ext cx="1569596" cy="627838"/>
      </dsp:txXfrm>
    </dsp:sp>
    <dsp:sp modelId="{9FFD2935-A7E7-429D-81FF-D96DE0EE8040}">
      <dsp:nvSpPr>
        <dsp:cNvPr id="0" name=""/>
        <dsp:cNvSpPr/>
      </dsp:nvSpPr>
      <dsp:spPr bwMode="auto">
        <a:xfrm>
          <a:off x="3779212" y="1083623"/>
          <a:ext cx="1569596" cy="29440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b="0" i="0" u="none" strike="noStrike" kern="1200" cap="none" spc="0">
              <a:solidFill>
                <a:schemeClr val="dk1"/>
              </a:solidFill>
              <a:latin typeface="+mn-lt"/>
              <a:ea typeface="+mn-ea"/>
              <a:cs typeface="+mn-cs"/>
            </a:rPr>
            <a:t>осуществляется, если продажа посредством публичного предложения не состоялась</a:t>
          </a:r>
          <a:endParaRPr sz="900"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b="0" i="0" u="none" strike="noStrike" kern="1200" cap="none" spc="0">
              <a:solidFill>
                <a:schemeClr val="dk1"/>
              </a:solidFill>
              <a:latin typeface="Franklin Gothic Book"/>
              <a:ea typeface="Franklin Gothic Book"/>
              <a:cs typeface="Franklin Gothic Book"/>
            </a:rPr>
            <a:t>5 % от первоначальной стоимости, &lt; 20 млн 10 % от первоначальной</a:t>
          </a:r>
          <a:endParaRPr sz="900" kern="120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900" b="0" i="0" u="none" strike="noStrike" kern="1200" cap="none" spc="0">
              <a:solidFill>
                <a:schemeClr val="dk1"/>
              </a:solidFill>
              <a:latin typeface="+mn-lt"/>
              <a:ea typeface="+mn-ea"/>
              <a:cs typeface="+mn-cs"/>
            </a:rPr>
            <a:t>покупателем признается лицо, предложившее наибольшую цену</a:t>
          </a:r>
          <a:endParaRPr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900" b="0" i="0" u="none" strike="noStrike" kern="1200" cap="none" spc="0">
              <a:solidFill>
                <a:schemeClr val="dk1"/>
              </a:solidFill>
              <a:latin typeface="+mn-lt"/>
              <a:ea typeface="+mn-ea"/>
              <a:cs typeface="+mn-cs"/>
            </a:rPr>
            <a:t>признается несостоявшейся, если в срок для приема заявок ни одна заявка</a:t>
          </a:r>
          <a:endParaRPr kern="1200"/>
        </a:p>
      </dsp:txBody>
      <dsp:txXfrm>
        <a:off x="3779212" y="1083623"/>
        <a:ext cx="1569596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20.03.2025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7761" indent="-2876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0403" indent="-2300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0565" indent="-2300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0726" indent="-2300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0887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1049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1210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1372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6263FF5-FDD3-4A28-8115-4199DFFBD485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7761" indent="-2876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0403" indent="-2300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0565" indent="-2300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0726" indent="-2300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0887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1049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1210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1372" indent="-230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6263FF5-FDD3-4A28-8115-4199DFFBD485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63769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91456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53754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3398DF-9BE0-7B45-DA01-A5BB7ED84945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06199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745610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77284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4B2EA8-3F0F-85EA-39EA-76025E471B2A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74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20.03.2025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hyperlink" Target="mailto:kgi@admlr.lipetsk.ru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148" y="156497"/>
            <a:ext cx="6253317" cy="3686015"/>
          </a:xfrm>
        </p:spPr>
        <p:txBody>
          <a:bodyPr rtlCol="0">
            <a:normAutofit/>
          </a:bodyPr>
          <a:lstStyle/>
          <a:p>
            <a:r>
              <a:rPr lang="ru-RU" sz="3600" dirty="0"/>
              <a:t>Открытый диалог </a:t>
            </a:r>
            <a:br>
              <a:rPr lang="ru-RU" sz="3600" dirty="0"/>
            </a:br>
            <a:r>
              <a:rPr lang="ru-RU" sz="3600" dirty="0"/>
              <a:t>с представителями предпринимательского сообщества по вопросам имущественных и земельных отношений</a:t>
            </a:r>
            <a:endParaRPr lang="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r" rtl="0"/>
            <a:r>
              <a:rPr lang="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21</a:t>
            </a:r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марта 2025 года</a:t>
            </a:r>
            <a:endParaRPr lang="ru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/>
            <a:r>
              <a:rPr lang="ru-RU" sz="4800" i="1" dirty="0">
                <a:solidFill>
                  <a:srgbClr val="FFFFFF"/>
                </a:solidFill>
              </a:rPr>
              <a:t>Имущественная поддержка субъектам МСП, «самозанятым» гражданам </a:t>
            </a:r>
            <a:endParaRPr lang="ru" sz="4800" i="1" dirty="0">
              <a:solidFill>
                <a:srgbClr val="FFFFFF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551" y="5187140"/>
            <a:ext cx="10058400" cy="114300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М.А. Ларичева– заместитель НАЧАЛЬНИКА ОТДЕЛА ПО РАБОТЕ С ОБЛАСТНОЙ СОБСТВЕННОСТЬЮ МИНИСТЕРСТВА имущественных и земельных отношений Липецкой области</a:t>
            </a:r>
            <a:endParaRPr lang="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D9A98E-E5F2-4DFE-9B0D-702132807DCE}"/>
              </a:ext>
            </a:extLst>
          </p:cNvPr>
          <p:cNvSpPr/>
          <p:nvPr/>
        </p:nvSpPr>
        <p:spPr>
          <a:xfrm>
            <a:off x="312547" y="1426128"/>
            <a:ext cx="11524319" cy="106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">
            <a:extLst>
              <a:ext uri="{FF2B5EF4-FFF2-40B4-BE49-F238E27FC236}">
                <a16:creationId xmlns:a16="http://schemas.microsoft.com/office/drawing/2014/main" id="{3D423F30-B259-4054-9B26-105B50BD46F1}"/>
              </a:ext>
            </a:extLst>
          </p:cNvPr>
          <p:cNvSpPr/>
          <p:nvPr/>
        </p:nvSpPr>
        <p:spPr>
          <a:xfrm>
            <a:off x="146440" y="3429000"/>
            <a:ext cx="11746167" cy="285357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64"/>
              <a:gd name="connsiteY0" fmla="*/ 10060 h 10060"/>
              <a:gd name="connsiteX1" fmla="*/ 864 w 8864"/>
              <a:gd name="connsiteY1" fmla="*/ 0 h 10060"/>
              <a:gd name="connsiteX2" fmla="*/ 8864 w 8864"/>
              <a:gd name="connsiteY2" fmla="*/ 0 h 10060"/>
              <a:gd name="connsiteX3" fmla="*/ 6864 w 8864"/>
              <a:gd name="connsiteY3" fmla="*/ 10000 h 10060"/>
              <a:gd name="connsiteX4" fmla="*/ 0 w 8864"/>
              <a:gd name="connsiteY4" fmla="*/ 10060 h 10060"/>
              <a:gd name="connsiteX0" fmla="*/ 0 w 10000"/>
              <a:gd name="connsiteY0" fmla="*/ 9820 h 9940"/>
              <a:gd name="connsiteX1" fmla="*/ 975 w 10000"/>
              <a:gd name="connsiteY1" fmla="*/ 0 h 9940"/>
              <a:gd name="connsiteX2" fmla="*/ 10000 w 10000"/>
              <a:gd name="connsiteY2" fmla="*/ 0 h 9940"/>
              <a:gd name="connsiteX3" fmla="*/ 7744 w 10000"/>
              <a:gd name="connsiteY3" fmla="*/ 9940 h 9940"/>
              <a:gd name="connsiteX4" fmla="*/ 0 w 10000"/>
              <a:gd name="connsiteY4" fmla="*/ 9820 h 994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7744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9310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8954 w 10000"/>
              <a:gd name="connsiteY3" fmla="*/ 10060 h 10060"/>
              <a:gd name="connsiteX4" fmla="*/ 0 w 10000"/>
              <a:gd name="connsiteY4" fmla="*/ 10060 h 10060"/>
              <a:gd name="connsiteX0" fmla="*/ 0 w 10089"/>
              <a:gd name="connsiteY0" fmla="*/ 10060 h 10060"/>
              <a:gd name="connsiteX1" fmla="*/ 975 w 10089"/>
              <a:gd name="connsiteY1" fmla="*/ 0 h 10060"/>
              <a:gd name="connsiteX2" fmla="*/ 10089 w 10089"/>
              <a:gd name="connsiteY2" fmla="*/ 48 h 10060"/>
              <a:gd name="connsiteX3" fmla="*/ 8954 w 10089"/>
              <a:gd name="connsiteY3" fmla="*/ 10060 h 10060"/>
              <a:gd name="connsiteX4" fmla="*/ 0 w 10089"/>
              <a:gd name="connsiteY4" fmla="*/ 10060 h 10060"/>
              <a:gd name="connsiteX0" fmla="*/ 0 w 10089"/>
              <a:gd name="connsiteY0" fmla="*/ 12205 h 12205"/>
              <a:gd name="connsiteX1" fmla="*/ 385 w 10089"/>
              <a:gd name="connsiteY1" fmla="*/ 0 h 12205"/>
              <a:gd name="connsiteX2" fmla="*/ 10089 w 10089"/>
              <a:gd name="connsiteY2" fmla="*/ 2193 h 12205"/>
              <a:gd name="connsiteX3" fmla="*/ 8954 w 10089"/>
              <a:gd name="connsiteY3" fmla="*/ 12205 h 12205"/>
              <a:gd name="connsiteX4" fmla="*/ 0 w 10089"/>
              <a:gd name="connsiteY4" fmla="*/ 12205 h 12205"/>
              <a:gd name="connsiteX0" fmla="*/ 0 w 9735"/>
              <a:gd name="connsiteY0" fmla="*/ 12560 h 12560"/>
              <a:gd name="connsiteX1" fmla="*/ 385 w 9735"/>
              <a:gd name="connsiteY1" fmla="*/ 355 h 12560"/>
              <a:gd name="connsiteX2" fmla="*/ 9735 w 9735"/>
              <a:gd name="connsiteY2" fmla="*/ 0 h 12560"/>
              <a:gd name="connsiteX3" fmla="*/ 8954 w 9735"/>
              <a:gd name="connsiteY3" fmla="*/ 12560 h 12560"/>
              <a:gd name="connsiteX4" fmla="*/ 0 w 9735"/>
              <a:gd name="connsiteY4" fmla="*/ 12560 h 12560"/>
              <a:gd name="connsiteX0" fmla="*/ 0 w 9965"/>
              <a:gd name="connsiteY0" fmla="*/ 9840 h 9840"/>
              <a:gd name="connsiteX1" fmla="*/ 395 w 9965"/>
              <a:gd name="connsiteY1" fmla="*/ 123 h 9840"/>
              <a:gd name="connsiteX2" fmla="*/ 9965 w 9965"/>
              <a:gd name="connsiteY2" fmla="*/ 0 h 9840"/>
              <a:gd name="connsiteX3" fmla="*/ 9198 w 9965"/>
              <a:gd name="connsiteY3" fmla="*/ 9840 h 9840"/>
              <a:gd name="connsiteX4" fmla="*/ 0 w 9965"/>
              <a:gd name="connsiteY4" fmla="*/ 9840 h 9840"/>
              <a:gd name="connsiteX0" fmla="*/ 0 w 10000"/>
              <a:gd name="connsiteY0" fmla="*/ 10000 h 10000"/>
              <a:gd name="connsiteX1" fmla="*/ 396 w 10000"/>
              <a:gd name="connsiteY1" fmla="*/ 125 h 10000"/>
              <a:gd name="connsiteX2" fmla="*/ 10000 w 10000"/>
              <a:gd name="connsiteY2" fmla="*/ 0 h 10000"/>
              <a:gd name="connsiteX3" fmla="*/ 9230 w 10000"/>
              <a:gd name="connsiteY3" fmla="*/ 10000 h 10000"/>
              <a:gd name="connsiteX4" fmla="*/ 0 w 10000"/>
              <a:gd name="connsiteY4" fmla="*/ 10000 h 10000"/>
              <a:gd name="connsiteX0" fmla="*/ 0 w 9904"/>
              <a:gd name="connsiteY0" fmla="*/ 10054 h 10054"/>
              <a:gd name="connsiteX1" fmla="*/ 396 w 9904"/>
              <a:gd name="connsiteY1" fmla="*/ 179 h 10054"/>
              <a:gd name="connsiteX2" fmla="*/ 9904 w 9904"/>
              <a:gd name="connsiteY2" fmla="*/ 0 h 10054"/>
              <a:gd name="connsiteX3" fmla="*/ 9230 w 9904"/>
              <a:gd name="connsiteY3" fmla="*/ 10054 h 10054"/>
              <a:gd name="connsiteX4" fmla="*/ 0 w 9904"/>
              <a:gd name="connsiteY4" fmla="*/ 10054 h 10054"/>
              <a:gd name="connsiteX0" fmla="*/ 0 w 10000"/>
              <a:gd name="connsiteY0" fmla="*/ 10000 h 10000"/>
              <a:gd name="connsiteX1" fmla="*/ 400 w 10000"/>
              <a:gd name="connsiteY1" fmla="*/ 178 h 10000"/>
              <a:gd name="connsiteX2" fmla="*/ 10000 w 10000"/>
              <a:gd name="connsiteY2" fmla="*/ 0 h 10000"/>
              <a:gd name="connsiteX3" fmla="*/ 931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32" y="6726"/>
                  <a:pt x="268" y="3451"/>
                  <a:pt x="400" y="178"/>
                </a:cubicBezTo>
                <a:lnTo>
                  <a:pt x="10000" y="0"/>
                </a:lnTo>
                <a:lnTo>
                  <a:pt x="9319" y="10000"/>
                </a:lnTo>
                <a:lnTo>
                  <a:pt x="0" y="10000"/>
                </a:lnTo>
                <a:close/>
              </a:path>
            </a:pathLst>
          </a:custGeom>
          <a:gradFill>
            <a:gsLst>
              <a:gs pos="20000">
                <a:schemeClr val="bg1">
                  <a:lumMod val="85000"/>
                  <a:alpha val="1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5" name="Блок-схема: данные 1">
            <a:extLst>
              <a:ext uri="{FF2B5EF4-FFF2-40B4-BE49-F238E27FC236}">
                <a16:creationId xmlns:a16="http://schemas.microsoft.com/office/drawing/2014/main" id="{E679CB53-9FE6-4CCE-8C65-C69315CFBB4F}"/>
              </a:ext>
            </a:extLst>
          </p:cNvPr>
          <p:cNvSpPr/>
          <p:nvPr/>
        </p:nvSpPr>
        <p:spPr>
          <a:xfrm>
            <a:off x="133500" y="310036"/>
            <a:ext cx="11925000" cy="32254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64"/>
              <a:gd name="connsiteY0" fmla="*/ 10060 h 10060"/>
              <a:gd name="connsiteX1" fmla="*/ 864 w 8864"/>
              <a:gd name="connsiteY1" fmla="*/ 0 h 10060"/>
              <a:gd name="connsiteX2" fmla="*/ 8864 w 8864"/>
              <a:gd name="connsiteY2" fmla="*/ 0 h 10060"/>
              <a:gd name="connsiteX3" fmla="*/ 6864 w 8864"/>
              <a:gd name="connsiteY3" fmla="*/ 10000 h 10060"/>
              <a:gd name="connsiteX4" fmla="*/ 0 w 8864"/>
              <a:gd name="connsiteY4" fmla="*/ 10060 h 10060"/>
              <a:gd name="connsiteX0" fmla="*/ 0 w 10000"/>
              <a:gd name="connsiteY0" fmla="*/ 9820 h 9940"/>
              <a:gd name="connsiteX1" fmla="*/ 975 w 10000"/>
              <a:gd name="connsiteY1" fmla="*/ 0 h 9940"/>
              <a:gd name="connsiteX2" fmla="*/ 10000 w 10000"/>
              <a:gd name="connsiteY2" fmla="*/ 0 h 9940"/>
              <a:gd name="connsiteX3" fmla="*/ 7744 w 10000"/>
              <a:gd name="connsiteY3" fmla="*/ 9940 h 9940"/>
              <a:gd name="connsiteX4" fmla="*/ 0 w 10000"/>
              <a:gd name="connsiteY4" fmla="*/ 9820 h 994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7744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9310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8954 w 10000"/>
              <a:gd name="connsiteY3" fmla="*/ 10060 h 10060"/>
              <a:gd name="connsiteX4" fmla="*/ 0 w 10000"/>
              <a:gd name="connsiteY4" fmla="*/ 10060 h 10060"/>
              <a:gd name="connsiteX0" fmla="*/ 0 w 10089"/>
              <a:gd name="connsiteY0" fmla="*/ 10060 h 10060"/>
              <a:gd name="connsiteX1" fmla="*/ 975 w 10089"/>
              <a:gd name="connsiteY1" fmla="*/ 0 h 10060"/>
              <a:gd name="connsiteX2" fmla="*/ 10089 w 10089"/>
              <a:gd name="connsiteY2" fmla="*/ 48 h 10060"/>
              <a:gd name="connsiteX3" fmla="*/ 8954 w 10089"/>
              <a:gd name="connsiteY3" fmla="*/ 10060 h 10060"/>
              <a:gd name="connsiteX4" fmla="*/ 0 w 10089"/>
              <a:gd name="connsiteY4" fmla="*/ 10060 h 10060"/>
              <a:gd name="connsiteX0" fmla="*/ 0 w 10089"/>
              <a:gd name="connsiteY0" fmla="*/ 12205 h 12205"/>
              <a:gd name="connsiteX1" fmla="*/ 385 w 10089"/>
              <a:gd name="connsiteY1" fmla="*/ 0 h 12205"/>
              <a:gd name="connsiteX2" fmla="*/ 10089 w 10089"/>
              <a:gd name="connsiteY2" fmla="*/ 2193 h 12205"/>
              <a:gd name="connsiteX3" fmla="*/ 8954 w 10089"/>
              <a:gd name="connsiteY3" fmla="*/ 12205 h 12205"/>
              <a:gd name="connsiteX4" fmla="*/ 0 w 10089"/>
              <a:gd name="connsiteY4" fmla="*/ 12205 h 12205"/>
              <a:gd name="connsiteX0" fmla="*/ 0 w 9735"/>
              <a:gd name="connsiteY0" fmla="*/ 12560 h 12560"/>
              <a:gd name="connsiteX1" fmla="*/ 385 w 9735"/>
              <a:gd name="connsiteY1" fmla="*/ 355 h 12560"/>
              <a:gd name="connsiteX2" fmla="*/ 9735 w 9735"/>
              <a:gd name="connsiteY2" fmla="*/ 0 h 12560"/>
              <a:gd name="connsiteX3" fmla="*/ 8954 w 9735"/>
              <a:gd name="connsiteY3" fmla="*/ 12560 h 12560"/>
              <a:gd name="connsiteX4" fmla="*/ 0 w 9735"/>
              <a:gd name="connsiteY4" fmla="*/ 12560 h 12560"/>
              <a:gd name="connsiteX0" fmla="*/ 0 w 9965"/>
              <a:gd name="connsiteY0" fmla="*/ 9840 h 9840"/>
              <a:gd name="connsiteX1" fmla="*/ 395 w 9965"/>
              <a:gd name="connsiteY1" fmla="*/ 123 h 9840"/>
              <a:gd name="connsiteX2" fmla="*/ 9965 w 9965"/>
              <a:gd name="connsiteY2" fmla="*/ 0 h 9840"/>
              <a:gd name="connsiteX3" fmla="*/ 9198 w 9965"/>
              <a:gd name="connsiteY3" fmla="*/ 9840 h 9840"/>
              <a:gd name="connsiteX4" fmla="*/ 0 w 9965"/>
              <a:gd name="connsiteY4" fmla="*/ 9840 h 9840"/>
              <a:gd name="connsiteX0" fmla="*/ 0 w 10000"/>
              <a:gd name="connsiteY0" fmla="*/ 10000 h 10000"/>
              <a:gd name="connsiteX1" fmla="*/ 396 w 10000"/>
              <a:gd name="connsiteY1" fmla="*/ 125 h 10000"/>
              <a:gd name="connsiteX2" fmla="*/ 10000 w 10000"/>
              <a:gd name="connsiteY2" fmla="*/ 0 h 10000"/>
              <a:gd name="connsiteX3" fmla="*/ 9230 w 10000"/>
              <a:gd name="connsiteY3" fmla="*/ 10000 h 10000"/>
              <a:gd name="connsiteX4" fmla="*/ 0 w 10000"/>
              <a:gd name="connsiteY4" fmla="*/ 10000 h 10000"/>
              <a:gd name="connsiteX0" fmla="*/ 0 w 9904"/>
              <a:gd name="connsiteY0" fmla="*/ 10054 h 10054"/>
              <a:gd name="connsiteX1" fmla="*/ 396 w 9904"/>
              <a:gd name="connsiteY1" fmla="*/ 179 h 10054"/>
              <a:gd name="connsiteX2" fmla="*/ 9904 w 9904"/>
              <a:gd name="connsiteY2" fmla="*/ 0 h 10054"/>
              <a:gd name="connsiteX3" fmla="*/ 9230 w 9904"/>
              <a:gd name="connsiteY3" fmla="*/ 10054 h 10054"/>
              <a:gd name="connsiteX4" fmla="*/ 0 w 9904"/>
              <a:gd name="connsiteY4" fmla="*/ 10054 h 10054"/>
              <a:gd name="connsiteX0" fmla="*/ 0 w 10000"/>
              <a:gd name="connsiteY0" fmla="*/ 10000 h 10000"/>
              <a:gd name="connsiteX1" fmla="*/ 400 w 10000"/>
              <a:gd name="connsiteY1" fmla="*/ 178 h 10000"/>
              <a:gd name="connsiteX2" fmla="*/ 10000 w 10000"/>
              <a:gd name="connsiteY2" fmla="*/ 0 h 10000"/>
              <a:gd name="connsiteX3" fmla="*/ 931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32" y="6726"/>
                  <a:pt x="268" y="3451"/>
                  <a:pt x="400" y="178"/>
                </a:cubicBezTo>
                <a:lnTo>
                  <a:pt x="10000" y="0"/>
                </a:lnTo>
                <a:lnTo>
                  <a:pt x="9319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8F588C8-1BE3-4BC8-B55C-72686F47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186" y="70872"/>
            <a:ext cx="9945000" cy="7833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ИМУЩЕСТВЕННАЯ ПОДДЕРЖКА </a:t>
            </a:r>
            <a:b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СУБЪЕКТОВ МСП И «САМОЗАНЯТЫХ» ГРАЖДАН</a:t>
            </a:r>
            <a:endParaRPr lang="en-US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EF32825C-34B4-4E6A-B22C-1BFB693A7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669631"/>
              </p:ext>
            </p:extLst>
          </p:nvPr>
        </p:nvGraphicFramePr>
        <p:xfrm>
          <a:off x="4095565" y="896170"/>
          <a:ext cx="6971437" cy="527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9F09EF0-8BA0-4CDA-B717-21355408571E}"/>
              </a:ext>
            </a:extLst>
          </p:cNvPr>
          <p:cNvSpPr txBox="1"/>
          <p:nvPr/>
        </p:nvSpPr>
        <p:spPr>
          <a:xfrm>
            <a:off x="590888" y="757796"/>
            <a:ext cx="36031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-52"/>
              </a:rPr>
              <a:t>Нормативная правовая база: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Федеральный закон от 24.07.2007                   № 209-ФЗ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Федеральный закон от 22.07.2008                  № 159-ФЗ (ст. 3 Преимущественное право на приобретение арендуемого имущества)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Постановлении администрации ЛО               от 16.08.2017 № 384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Распоряжение Правительства ЛО                   от 30.08.2022 № 263-р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Закон ЛО от 10.04.2023 № 308-ОЗ</a:t>
            </a:r>
          </a:p>
        </p:txBody>
      </p:sp>
      <p:pic>
        <p:nvPicPr>
          <p:cNvPr id="20" name="Рисунок 19" descr="Рукопожатие">
            <a:extLst>
              <a:ext uri="{FF2B5EF4-FFF2-40B4-BE49-F238E27FC236}">
                <a16:creationId xmlns:a16="http://schemas.microsoft.com/office/drawing/2014/main" id="{E339006A-D854-4DFA-8939-6EA5599C4A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9976" y="1510009"/>
            <a:ext cx="1369627" cy="1369627"/>
          </a:xfrm>
          <a:prstGeom prst="rect">
            <a:avLst/>
          </a:prstGeom>
        </p:spPr>
      </p:pic>
      <p:pic>
        <p:nvPicPr>
          <p:cNvPr id="22" name="Рисунок 21" descr="Свинья-копилка">
            <a:extLst>
              <a:ext uri="{FF2B5EF4-FFF2-40B4-BE49-F238E27FC236}">
                <a16:creationId xmlns:a16="http://schemas.microsoft.com/office/drawing/2014/main" id="{785D78E8-6F9D-499E-BB84-E233A457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3557" y="4278759"/>
            <a:ext cx="1278912" cy="1278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9A5C02-441A-4703-AC1A-168735937923}"/>
              </a:ext>
            </a:extLst>
          </p:cNvPr>
          <p:cNvSpPr txBox="1"/>
          <p:nvPr/>
        </p:nvSpPr>
        <p:spPr>
          <a:xfrm rot="10800000" flipV="1">
            <a:off x="683965" y="3593415"/>
            <a:ext cx="4829489" cy="369332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-52"/>
              </a:rPr>
              <a:t>Перечень имущества для МСП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1B6415-C6F0-44C4-A7B8-565C9BE33A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8" y="3920522"/>
            <a:ext cx="2419946" cy="24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7DAAEB-8F65-4748-AADA-A51DC93B78B1}"/>
              </a:ext>
            </a:extLst>
          </p:cNvPr>
          <p:cNvSpPr/>
          <p:nvPr/>
        </p:nvSpPr>
        <p:spPr>
          <a:xfrm>
            <a:off x="312547" y="1426128"/>
            <a:ext cx="11524319" cy="106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данные 1">
            <a:extLst>
              <a:ext uri="{FF2B5EF4-FFF2-40B4-BE49-F238E27FC236}">
                <a16:creationId xmlns:a16="http://schemas.microsoft.com/office/drawing/2014/main" id="{EEF997E6-5F9E-437A-961E-136B4CFC8FB7}"/>
              </a:ext>
            </a:extLst>
          </p:cNvPr>
          <p:cNvSpPr/>
          <p:nvPr/>
        </p:nvSpPr>
        <p:spPr>
          <a:xfrm>
            <a:off x="146440" y="3429000"/>
            <a:ext cx="11746167" cy="285357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64"/>
              <a:gd name="connsiteY0" fmla="*/ 10060 h 10060"/>
              <a:gd name="connsiteX1" fmla="*/ 864 w 8864"/>
              <a:gd name="connsiteY1" fmla="*/ 0 h 10060"/>
              <a:gd name="connsiteX2" fmla="*/ 8864 w 8864"/>
              <a:gd name="connsiteY2" fmla="*/ 0 h 10060"/>
              <a:gd name="connsiteX3" fmla="*/ 6864 w 8864"/>
              <a:gd name="connsiteY3" fmla="*/ 10000 h 10060"/>
              <a:gd name="connsiteX4" fmla="*/ 0 w 8864"/>
              <a:gd name="connsiteY4" fmla="*/ 10060 h 10060"/>
              <a:gd name="connsiteX0" fmla="*/ 0 w 10000"/>
              <a:gd name="connsiteY0" fmla="*/ 9820 h 9940"/>
              <a:gd name="connsiteX1" fmla="*/ 975 w 10000"/>
              <a:gd name="connsiteY1" fmla="*/ 0 h 9940"/>
              <a:gd name="connsiteX2" fmla="*/ 10000 w 10000"/>
              <a:gd name="connsiteY2" fmla="*/ 0 h 9940"/>
              <a:gd name="connsiteX3" fmla="*/ 7744 w 10000"/>
              <a:gd name="connsiteY3" fmla="*/ 9940 h 9940"/>
              <a:gd name="connsiteX4" fmla="*/ 0 w 10000"/>
              <a:gd name="connsiteY4" fmla="*/ 9820 h 994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7744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9310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8954 w 10000"/>
              <a:gd name="connsiteY3" fmla="*/ 10060 h 10060"/>
              <a:gd name="connsiteX4" fmla="*/ 0 w 10000"/>
              <a:gd name="connsiteY4" fmla="*/ 10060 h 10060"/>
              <a:gd name="connsiteX0" fmla="*/ 0 w 10089"/>
              <a:gd name="connsiteY0" fmla="*/ 10060 h 10060"/>
              <a:gd name="connsiteX1" fmla="*/ 975 w 10089"/>
              <a:gd name="connsiteY1" fmla="*/ 0 h 10060"/>
              <a:gd name="connsiteX2" fmla="*/ 10089 w 10089"/>
              <a:gd name="connsiteY2" fmla="*/ 48 h 10060"/>
              <a:gd name="connsiteX3" fmla="*/ 8954 w 10089"/>
              <a:gd name="connsiteY3" fmla="*/ 10060 h 10060"/>
              <a:gd name="connsiteX4" fmla="*/ 0 w 10089"/>
              <a:gd name="connsiteY4" fmla="*/ 10060 h 10060"/>
              <a:gd name="connsiteX0" fmla="*/ 0 w 10089"/>
              <a:gd name="connsiteY0" fmla="*/ 12205 h 12205"/>
              <a:gd name="connsiteX1" fmla="*/ 385 w 10089"/>
              <a:gd name="connsiteY1" fmla="*/ 0 h 12205"/>
              <a:gd name="connsiteX2" fmla="*/ 10089 w 10089"/>
              <a:gd name="connsiteY2" fmla="*/ 2193 h 12205"/>
              <a:gd name="connsiteX3" fmla="*/ 8954 w 10089"/>
              <a:gd name="connsiteY3" fmla="*/ 12205 h 12205"/>
              <a:gd name="connsiteX4" fmla="*/ 0 w 10089"/>
              <a:gd name="connsiteY4" fmla="*/ 12205 h 12205"/>
              <a:gd name="connsiteX0" fmla="*/ 0 w 9735"/>
              <a:gd name="connsiteY0" fmla="*/ 12560 h 12560"/>
              <a:gd name="connsiteX1" fmla="*/ 385 w 9735"/>
              <a:gd name="connsiteY1" fmla="*/ 355 h 12560"/>
              <a:gd name="connsiteX2" fmla="*/ 9735 w 9735"/>
              <a:gd name="connsiteY2" fmla="*/ 0 h 12560"/>
              <a:gd name="connsiteX3" fmla="*/ 8954 w 9735"/>
              <a:gd name="connsiteY3" fmla="*/ 12560 h 12560"/>
              <a:gd name="connsiteX4" fmla="*/ 0 w 9735"/>
              <a:gd name="connsiteY4" fmla="*/ 12560 h 12560"/>
              <a:gd name="connsiteX0" fmla="*/ 0 w 9965"/>
              <a:gd name="connsiteY0" fmla="*/ 9840 h 9840"/>
              <a:gd name="connsiteX1" fmla="*/ 395 w 9965"/>
              <a:gd name="connsiteY1" fmla="*/ 123 h 9840"/>
              <a:gd name="connsiteX2" fmla="*/ 9965 w 9965"/>
              <a:gd name="connsiteY2" fmla="*/ 0 h 9840"/>
              <a:gd name="connsiteX3" fmla="*/ 9198 w 9965"/>
              <a:gd name="connsiteY3" fmla="*/ 9840 h 9840"/>
              <a:gd name="connsiteX4" fmla="*/ 0 w 9965"/>
              <a:gd name="connsiteY4" fmla="*/ 9840 h 9840"/>
              <a:gd name="connsiteX0" fmla="*/ 0 w 10000"/>
              <a:gd name="connsiteY0" fmla="*/ 10000 h 10000"/>
              <a:gd name="connsiteX1" fmla="*/ 396 w 10000"/>
              <a:gd name="connsiteY1" fmla="*/ 125 h 10000"/>
              <a:gd name="connsiteX2" fmla="*/ 10000 w 10000"/>
              <a:gd name="connsiteY2" fmla="*/ 0 h 10000"/>
              <a:gd name="connsiteX3" fmla="*/ 9230 w 10000"/>
              <a:gd name="connsiteY3" fmla="*/ 10000 h 10000"/>
              <a:gd name="connsiteX4" fmla="*/ 0 w 10000"/>
              <a:gd name="connsiteY4" fmla="*/ 10000 h 10000"/>
              <a:gd name="connsiteX0" fmla="*/ 0 w 9904"/>
              <a:gd name="connsiteY0" fmla="*/ 10054 h 10054"/>
              <a:gd name="connsiteX1" fmla="*/ 396 w 9904"/>
              <a:gd name="connsiteY1" fmla="*/ 179 h 10054"/>
              <a:gd name="connsiteX2" fmla="*/ 9904 w 9904"/>
              <a:gd name="connsiteY2" fmla="*/ 0 h 10054"/>
              <a:gd name="connsiteX3" fmla="*/ 9230 w 9904"/>
              <a:gd name="connsiteY3" fmla="*/ 10054 h 10054"/>
              <a:gd name="connsiteX4" fmla="*/ 0 w 9904"/>
              <a:gd name="connsiteY4" fmla="*/ 10054 h 10054"/>
              <a:gd name="connsiteX0" fmla="*/ 0 w 10000"/>
              <a:gd name="connsiteY0" fmla="*/ 10000 h 10000"/>
              <a:gd name="connsiteX1" fmla="*/ 400 w 10000"/>
              <a:gd name="connsiteY1" fmla="*/ 178 h 10000"/>
              <a:gd name="connsiteX2" fmla="*/ 10000 w 10000"/>
              <a:gd name="connsiteY2" fmla="*/ 0 h 10000"/>
              <a:gd name="connsiteX3" fmla="*/ 931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32" y="6726"/>
                  <a:pt x="268" y="3451"/>
                  <a:pt x="400" y="178"/>
                </a:cubicBezTo>
                <a:lnTo>
                  <a:pt x="10000" y="0"/>
                </a:lnTo>
                <a:lnTo>
                  <a:pt x="9319" y="10000"/>
                </a:lnTo>
                <a:lnTo>
                  <a:pt x="0" y="10000"/>
                </a:lnTo>
                <a:close/>
              </a:path>
            </a:pathLst>
          </a:custGeom>
          <a:gradFill>
            <a:gsLst>
              <a:gs pos="20000">
                <a:schemeClr val="bg1">
                  <a:lumMod val="85000"/>
                  <a:alpha val="1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6" name="Блок-схема: данные 1">
            <a:extLst>
              <a:ext uri="{FF2B5EF4-FFF2-40B4-BE49-F238E27FC236}">
                <a16:creationId xmlns:a16="http://schemas.microsoft.com/office/drawing/2014/main" id="{376F9A9D-C16D-4266-A5AF-22D0C50C9404}"/>
              </a:ext>
            </a:extLst>
          </p:cNvPr>
          <p:cNvSpPr/>
          <p:nvPr/>
        </p:nvSpPr>
        <p:spPr>
          <a:xfrm>
            <a:off x="112206" y="328980"/>
            <a:ext cx="11925000" cy="32254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64"/>
              <a:gd name="connsiteY0" fmla="*/ 10060 h 10060"/>
              <a:gd name="connsiteX1" fmla="*/ 864 w 8864"/>
              <a:gd name="connsiteY1" fmla="*/ 0 h 10060"/>
              <a:gd name="connsiteX2" fmla="*/ 8864 w 8864"/>
              <a:gd name="connsiteY2" fmla="*/ 0 h 10060"/>
              <a:gd name="connsiteX3" fmla="*/ 6864 w 8864"/>
              <a:gd name="connsiteY3" fmla="*/ 10000 h 10060"/>
              <a:gd name="connsiteX4" fmla="*/ 0 w 8864"/>
              <a:gd name="connsiteY4" fmla="*/ 10060 h 10060"/>
              <a:gd name="connsiteX0" fmla="*/ 0 w 10000"/>
              <a:gd name="connsiteY0" fmla="*/ 9820 h 9940"/>
              <a:gd name="connsiteX1" fmla="*/ 975 w 10000"/>
              <a:gd name="connsiteY1" fmla="*/ 0 h 9940"/>
              <a:gd name="connsiteX2" fmla="*/ 10000 w 10000"/>
              <a:gd name="connsiteY2" fmla="*/ 0 h 9940"/>
              <a:gd name="connsiteX3" fmla="*/ 7744 w 10000"/>
              <a:gd name="connsiteY3" fmla="*/ 9940 h 9940"/>
              <a:gd name="connsiteX4" fmla="*/ 0 w 10000"/>
              <a:gd name="connsiteY4" fmla="*/ 9820 h 994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7744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9310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8954 w 10000"/>
              <a:gd name="connsiteY3" fmla="*/ 10060 h 10060"/>
              <a:gd name="connsiteX4" fmla="*/ 0 w 10000"/>
              <a:gd name="connsiteY4" fmla="*/ 10060 h 10060"/>
              <a:gd name="connsiteX0" fmla="*/ 0 w 10089"/>
              <a:gd name="connsiteY0" fmla="*/ 10060 h 10060"/>
              <a:gd name="connsiteX1" fmla="*/ 975 w 10089"/>
              <a:gd name="connsiteY1" fmla="*/ 0 h 10060"/>
              <a:gd name="connsiteX2" fmla="*/ 10089 w 10089"/>
              <a:gd name="connsiteY2" fmla="*/ 48 h 10060"/>
              <a:gd name="connsiteX3" fmla="*/ 8954 w 10089"/>
              <a:gd name="connsiteY3" fmla="*/ 10060 h 10060"/>
              <a:gd name="connsiteX4" fmla="*/ 0 w 10089"/>
              <a:gd name="connsiteY4" fmla="*/ 10060 h 10060"/>
              <a:gd name="connsiteX0" fmla="*/ 0 w 10089"/>
              <a:gd name="connsiteY0" fmla="*/ 12205 h 12205"/>
              <a:gd name="connsiteX1" fmla="*/ 385 w 10089"/>
              <a:gd name="connsiteY1" fmla="*/ 0 h 12205"/>
              <a:gd name="connsiteX2" fmla="*/ 10089 w 10089"/>
              <a:gd name="connsiteY2" fmla="*/ 2193 h 12205"/>
              <a:gd name="connsiteX3" fmla="*/ 8954 w 10089"/>
              <a:gd name="connsiteY3" fmla="*/ 12205 h 12205"/>
              <a:gd name="connsiteX4" fmla="*/ 0 w 10089"/>
              <a:gd name="connsiteY4" fmla="*/ 12205 h 12205"/>
              <a:gd name="connsiteX0" fmla="*/ 0 w 9735"/>
              <a:gd name="connsiteY0" fmla="*/ 12560 h 12560"/>
              <a:gd name="connsiteX1" fmla="*/ 385 w 9735"/>
              <a:gd name="connsiteY1" fmla="*/ 355 h 12560"/>
              <a:gd name="connsiteX2" fmla="*/ 9735 w 9735"/>
              <a:gd name="connsiteY2" fmla="*/ 0 h 12560"/>
              <a:gd name="connsiteX3" fmla="*/ 8954 w 9735"/>
              <a:gd name="connsiteY3" fmla="*/ 12560 h 12560"/>
              <a:gd name="connsiteX4" fmla="*/ 0 w 9735"/>
              <a:gd name="connsiteY4" fmla="*/ 12560 h 12560"/>
              <a:gd name="connsiteX0" fmla="*/ 0 w 9965"/>
              <a:gd name="connsiteY0" fmla="*/ 9840 h 9840"/>
              <a:gd name="connsiteX1" fmla="*/ 395 w 9965"/>
              <a:gd name="connsiteY1" fmla="*/ 123 h 9840"/>
              <a:gd name="connsiteX2" fmla="*/ 9965 w 9965"/>
              <a:gd name="connsiteY2" fmla="*/ 0 h 9840"/>
              <a:gd name="connsiteX3" fmla="*/ 9198 w 9965"/>
              <a:gd name="connsiteY3" fmla="*/ 9840 h 9840"/>
              <a:gd name="connsiteX4" fmla="*/ 0 w 9965"/>
              <a:gd name="connsiteY4" fmla="*/ 9840 h 9840"/>
              <a:gd name="connsiteX0" fmla="*/ 0 w 10000"/>
              <a:gd name="connsiteY0" fmla="*/ 10000 h 10000"/>
              <a:gd name="connsiteX1" fmla="*/ 396 w 10000"/>
              <a:gd name="connsiteY1" fmla="*/ 125 h 10000"/>
              <a:gd name="connsiteX2" fmla="*/ 10000 w 10000"/>
              <a:gd name="connsiteY2" fmla="*/ 0 h 10000"/>
              <a:gd name="connsiteX3" fmla="*/ 9230 w 10000"/>
              <a:gd name="connsiteY3" fmla="*/ 10000 h 10000"/>
              <a:gd name="connsiteX4" fmla="*/ 0 w 10000"/>
              <a:gd name="connsiteY4" fmla="*/ 10000 h 10000"/>
              <a:gd name="connsiteX0" fmla="*/ 0 w 9904"/>
              <a:gd name="connsiteY0" fmla="*/ 10054 h 10054"/>
              <a:gd name="connsiteX1" fmla="*/ 396 w 9904"/>
              <a:gd name="connsiteY1" fmla="*/ 179 h 10054"/>
              <a:gd name="connsiteX2" fmla="*/ 9904 w 9904"/>
              <a:gd name="connsiteY2" fmla="*/ 0 h 10054"/>
              <a:gd name="connsiteX3" fmla="*/ 9230 w 9904"/>
              <a:gd name="connsiteY3" fmla="*/ 10054 h 10054"/>
              <a:gd name="connsiteX4" fmla="*/ 0 w 9904"/>
              <a:gd name="connsiteY4" fmla="*/ 10054 h 10054"/>
              <a:gd name="connsiteX0" fmla="*/ 0 w 10000"/>
              <a:gd name="connsiteY0" fmla="*/ 10000 h 10000"/>
              <a:gd name="connsiteX1" fmla="*/ 400 w 10000"/>
              <a:gd name="connsiteY1" fmla="*/ 178 h 10000"/>
              <a:gd name="connsiteX2" fmla="*/ 10000 w 10000"/>
              <a:gd name="connsiteY2" fmla="*/ 0 h 10000"/>
              <a:gd name="connsiteX3" fmla="*/ 931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32" y="6726"/>
                  <a:pt x="268" y="3451"/>
                  <a:pt x="400" y="178"/>
                </a:cubicBezTo>
                <a:lnTo>
                  <a:pt x="10000" y="0"/>
                </a:lnTo>
                <a:lnTo>
                  <a:pt x="9319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8F588C8-1BE3-4BC8-B55C-72686F47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00" y="-37351"/>
            <a:ext cx="9945000" cy="5044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ЛЬГОТЫ ПО АРЕНДНОЙ ПЛАТЕ СУБЪЕКТАМ МСП</a:t>
            </a:r>
          </a:p>
        </p:txBody>
      </p:sp>
      <p:sp>
        <p:nvSpPr>
          <p:cNvPr id="10" name="Скругленный прямоугольник 1">
            <a:extLst>
              <a:ext uri="{FF2B5EF4-FFF2-40B4-BE49-F238E27FC236}">
                <a16:creationId xmlns:a16="http://schemas.microsoft.com/office/drawing/2014/main" id="{083C38D2-1765-4569-AAC2-C4CB6A7677ED}"/>
              </a:ext>
            </a:extLst>
          </p:cNvPr>
          <p:cNvSpPr/>
          <p:nvPr/>
        </p:nvSpPr>
        <p:spPr>
          <a:xfrm>
            <a:off x="897547" y="891686"/>
            <a:ext cx="3003798" cy="2357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Социальным предприятиям при предоставлении объектов областной собственности, включенных в Перечень</a:t>
            </a:r>
          </a:p>
        </p:txBody>
      </p:sp>
      <p:sp>
        <p:nvSpPr>
          <p:cNvPr id="14" name="Скругленный прямоугольник 26">
            <a:extLst>
              <a:ext uri="{FF2B5EF4-FFF2-40B4-BE49-F238E27FC236}">
                <a16:creationId xmlns:a16="http://schemas.microsoft.com/office/drawing/2014/main" id="{4E368D09-FFCD-4C1C-9E57-3F07D9D04928}"/>
              </a:ext>
            </a:extLst>
          </p:cNvPr>
          <p:cNvSpPr/>
          <p:nvPr/>
        </p:nvSpPr>
        <p:spPr>
          <a:xfrm>
            <a:off x="4489458" y="900119"/>
            <a:ext cx="3060130" cy="2357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Аренда имущества, включенного в Перечень поддержки МСП, которое за предшествующие 12 месяцев не передавалось в аренду</a:t>
            </a:r>
            <a:endParaRPr lang="ru-RU" sz="700" dirty="0">
              <a:solidFill>
                <a:schemeClr val="tx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Скругленный прямоугольник 27">
            <a:extLst>
              <a:ext uri="{FF2B5EF4-FFF2-40B4-BE49-F238E27FC236}">
                <a16:creationId xmlns:a16="http://schemas.microsoft.com/office/drawing/2014/main" id="{87763E20-9D8D-4312-9D99-0C575900345B}"/>
              </a:ext>
            </a:extLst>
          </p:cNvPr>
          <p:cNvSpPr/>
          <p:nvPr/>
        </p:nvSpPr>
        <p:spPr>
          <a:xfrm>
            <a:off x="897548" y="3632653"/>
            <a:ext cx="3003798" cy="22825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Льготная ставка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20%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размера годовой арендной платы, определенной по результатам рыночной оценки</a:t>
            </a:r>
          </a:p>
        </p:txBody>
      </p:sp>
      <p:sp>
        <p:nvSpPr>
          <p:cNvPr id="18" name="Скругленный прямоугольник 28">
            <a:extLst>
              <a:ext uri="{FF2B5EF4-FFF2-40B4-BE49-F238E27FC236}">
                <a16:creationId xmlns:a16="http://schemas.microsoft.com/office/drawing/2014/main" id="{1677968B-1E2D-434C-A984-38BDEE8C2B6F}"/>
              </a:ext>
            </a:extLst>
          </p:cNvPr>
          <p:cNvSpPr/>
          <p:nvPr/>
        </p:nvSpPr>
        <p:spPr>
          <a:xfrm>
            <a:off x="4489458" y="3664386"/>
            <a:ext cx="3060130" cy="2259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Льготная ставка от размера годовой арендной платы, определенной по результатам рыночной оценки: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20% в первый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40% во второй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60% в третий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80% в четвертый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100% в пятый год</a:t>
            </a:r>
          </a:p>
        </p:txBody>
      </p:sp>
      <p:sp>
        <p:nvSpPr>
          <p:cNvPr id="19" name="Скругленный прямоугольник 31">
            <a:extLst>
              <a:ext uri="{FF2B5EF4-FFF2-40B4-BE49-F238E27FC236}">
                <a16:creationId xmlns:a16="http://schemas.microsoft.com/office/drawing/2014/main" id="{EB08D2E6-58FC-44C3-8682-FE3EB8EC74EB}"/>
              </a:ext>
            </a:extLst>
          </p:cNvPr>
          <p:cNvSpPr/>
          <p:nvPr/>
        </p:nvSpPr>
        <p:spPr>
          <a:xfrm>
            <a:off x="8030717" y="921921"/>
            <a:ext cx="3038453" cy="2357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Субъектам МСП, физическим лицам, применяющим специальный налоговый режим, организациям, образующим инфраструктуру поддержки МСП при аренде имущества из Перечня</a:t>
            </a:r>
          </a:p>
        </p:txBody>
      </p:sp>
      <p:sp>
        <p:nvSpPr>
          <p:cNvPr id="20" name="Скругленный прямоугольник 32">
            <a:extLst>
              <a:ext uri="{FF2B5EF4-FFF2-40B4-BE49-F238E27FC236}">
                <a16:creationId xmlns:a16="http://schemas.microsoft.com/office/drawing/2014/main" id="{BF681277-797B-4624-B6A8-9D2B7A201E81}"/>
              </a:ext>
            </a:extLst>
          </p:cNvPr>
          <p:cNvSpPr/>
          <p:nvPr/>
        </p:nvSpPr>
        <p:spPr>
          <a:xfrm>
            <a:off x="8030717" y="3664386"/>
            <a:ext cx="3038453" cy="2259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Льготная ставка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размера годовой арендной платы, определенной по результатам рыночной оценки: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40% в первый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60% во второй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80% в третий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100% в четвертый год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DD2A19E-2C91-40B1-89DE-8EA0588F53D5}"/>
              </a:ext>
            </a:extLst>
          </p:cNvPr>
          <p:cNvSpPr/>
          <p:nvPr/>
        </p:nvSpPr>
        <p:spPr>
          <a:xfrm>
            <a:off x="399577" y="6020779"/>
            <a:ext cx="10437035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100" b="1" dirty="0">
                <a:latin typeface="Gotham Pro" panose="02000503040000020004" pitchFamily="2" charset="0"/>
                <a:cs typeface="Gotham Pro" panose="02000503040000020004" pitchFamily="2" charset="0"/>
              </a:rPr>
              <a:t>*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-52"/>
                <a:cs typeface="Gotham Pro" panose="02000503040000020004" pitchFamily="2" charset="0"/>
              </a:rPr>
              <a:t>ст. 15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-52"/>
              </a:rPr>
              <a:t> Закона Липецкой области от 10.04.2023 № 308-ОЗ «О порядке управления и распоряжения государственной собственностью в Липецкой области»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Стрелка вниз 3">
            <a:extLst>
              <a:ext uri="{FF2B5EF4-FFF2-40B4-BE49-F238E27FC236}">
                <a16:creationId xmlns:a16="http://schemas.microsoft.com/office/drawing/2014/main" id="{B351D34F-E9D9-4AD9-8650-5BE048BC4316}"/>
              </a:ext>
            </a:extLst>
          </p:cNvPr>
          <p:cNvSpPr/>
          <p:nvPr/>
        </p:nvSpPr>
        <p:spPr>
          <a:xfrm>
            <a:off x="2181000" y="3249000"/>
            <a:ext cx="540000" cy="368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38">
            <a:extLst>
              <a:ext uri="{FF2B5EF4-FFF2-40B4-BE49-F238E27FC236}">
                <a16:creationId xmlns:a16="http://schemas.microsoft.com/office/drawing/2014/main" id="{B5EE00A4-B4B2-490D-AFE8-9C90E1797805}"/>
              </a:ext>
            </a:extLst>
          </p:cNvPr>
          <p:cNvSpPr/>
          <p:nvPr/>
        </p:nvSpPr>
        <p:spPr>
          <a:xfrm>
            <a:off x="9279943" y="3294435"/>
            <a:ext cx="540000" cy="368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39">
            <a:extLst>
              <a:ext uri="{FF2B5EF4-FFF2-40B4-BE49-F238E27FC236}">
                <a16:creationId xmlns:a16="http://schemas.microsoft.com/office/drawing/2014/main" id="{A2BBB301-CD70-4F5E-B110-16BB9C1E79E4}"/>
              </a:ext>
            </a:extLst>
          </p:cNvPr>
          <p:cNvSpPr/>
          <p:nvPr/>
        </p:nvSpPr>
        <p:spPr>
          <a:xfrm>
            <a:off x="5804706" y="3282832"/>
            <a:ext cx="540000" cy="368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/>
            <a:r>
              <a:rPr lang="ru-RU" sz="4800" i="1" dirty="0">
                <a:solidFill>
                  <a:srgbClr val="FFFFFF"/>
                </a:solidFill>
              </a:rPr>
              <a:t>Приватизация государственного имущества, публичное предложение </a:t>
            </a:r>
            <a:endParaRPr lang="ru" sz="4800" i="1" dirty="0">
              <a:solidFill>
                <a:srgbClr val="FFFFFF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551" y="5187140"/>
            <a:ext cx="10058400" cy="1143000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М.А. Ларичева– заместитель НАЧАЛЬНИКА ОТДЕЛА ПО РАБОТЕ С ОБЛАСТНОЙ СОБСТВЕННОСТЬЮ МИНИСТЕРСТВА имущественных и земельных отношений Липецкой области</a:t>
            </a:r>
            <a:endParaRPr lang="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4770235" name="Прямоугольник: скругленные углы 15"/>
          <p:cNvSpPr/>
          <p:nvPr/>
        </p:nvSpPr>
        <p:spPr bwMode="auto">
          <a:xfrm>
            <a:off x="249008" y="721309"/>
            <a:ext cx="1403822" cy="149926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Arial"/>
              </a:rPr>
              <a:t>Прогнозный план (программа) приватизации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chemeClr val="tx2">
                    <a:lumMod val="50000"/>
                  </a:schemeClr>
                </a:solidFill>
                <a:latin typeface="Calibri"/>
              </a:rPr>
              <a:t>(на три года)</a:t>
            </a:r>
            <a:endParaRPr lang="ru-RU" sz="1400" b="0" i="0" u="none" strike="noStrike" cap="none" spc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Calibri"/>
              <a:ea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8431114" name="Прямая со стрелкой 37"/>
          <p:cNvCxnSpPr>
            <a:cxnSpLocks/>
          </p:cNvCxnSpPr>
          <p:nvPr/>
        </p:nvCxnSpPr>
        <p:spPr bwMode="auto">
          <a:xfrm>
            <a:off x="6095999" y="2485396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221144" name="Прямая со стрелкой 44"/>
          <p:cNvCxnSpPr>
            <a:cxnSpLocks/>
          </p:cNvCxnSpPr>
          <p:nvPr/>
        </p:nvCxnSpPr>
        <p:spPr bwMode="auto">
          <a:xfrm>
            <a:off x="1652833" y="1705267"/>
            <a:ext cx="246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6261755" name="Прямоугольник: скругленные углы 53"/>
          <p:cNvSpPr/>
          <p:nvPr/>
        </p:nvSpPr>
        <p:spPr bwMode="auto">
          <a:xfrm>
            <a:off x="1888347" y="721309"/>
            <a:ext cx="1496164" cy="14992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Оценка государственного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имущества*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+ Заключение СРО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+ Заключение </a:t>
            </a:r>
            <a:b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ОБУ «ОФИ»</a:t>
            </a:r>
            <a:endParaRPr>
              <a:latin typeface="Calibri"/>
              <a:cs typeface="Calibri"/>
            </a:endParaRPr>
          </a:p>
        </p:txBody>
      </p:sp>
      <p:cxnSp>
        <p:nvCxnSpPr>
          <p:cNvPr id="502262987" name="Прямая со стрелкой 54"/>
          <p:cNvCxnSpPr>
            <a:cxnSpLocks/>
          </p:cNvCxnSpPr>
          <p:nvPr/>
        </p:nvCxnSpPr>
        <p:spPr bwMode="auto">
          <a:xfrm>
            <a:off x="3384514" y="1688619"/>
            <a:ext cx="246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90753" name="Прямоугольник: скругленные углы 55"/>
          <p:cNvSpPr/>
          <p:nvPr/>
        </p:nvSpPr>
        <p:spPr bwMode="auto">
          <a:xfrm>
            <a:off x="3610157" y="721309"/>
            <a:ext cx="1569429" cy="149926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Распоряжение об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условиях приватизации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государственного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имущества</a:t>
            </a:r>
            <a:endParaRPr>
              <a:latin typeface="Calibri"/>
              <a:cs typeface="Calibri"/>
            </a:endParaRPr>
          </a:p>
        </p:txBody>
      </p:sp>
      <p:cxnSp>
        <p:nvCxnSpPr>
          <p:cNvPr id="1321580167" name="Прямая со стрелкой 56"/>
          <p:cNvCxnSpPr>
            <a:cxnSpLocks/>
          </p:cNvCxnSpPr>
          <p:nvPr/>
        </p:nvCxnSpPr>
        <p:spPr bwMode="auto">
          <a:xfrm>
            <a:off x="5191700" y="1688618"/>
            <a:ext cx="246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1281938" name="Прямоугольник: скругленные углы 57"/>
          <p:cNvSpPr/>
          <p:nvPr/>
        </p:nvSpPr>
        <p:spPr bwMode="auto">
          <a:xfrm>
            <a:off x="5438518" y="911716"/>
            <a:ext cx="1395479" cy="1553805"/>
          </a:xfrm>
          <a:prstGeom prst="roundRect">
            <a:avLst>
              <a:gd name="adj" fmla="val 16667"/>
            </a:avLst>
          </a:prstGeom>
          <a:gradFill>
            <a:gsLst>
              <a:gs pos="2000">
                <a:schemeClr val="bg1">
                  <a:lumMod val="95000"/>
                </a:schemeClr>
              </a:gs>
              <a:gs pos="37000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40000"/>
                  <a:lumOff val="60000"/>
                </a:schemeClr>
              </a:gs>
              <a:gs pos="8800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Проведение аукциона</a:t>
            </a:r>
            <a:endParaRPr/>
          </a:p>
        </p:txBody>
      </p:sp>
      <p:cxnSp>
        <p:nvCxnSpPr>
          <p:cNvPr id="1736123219" name="Прямая со стрелкой 60"/>
          <p:cNvCxnSpPr>
            <a:cxnSpLocks/>
          </p:cNvCxnSpPr>
          <p:nvPr/>
        </p:nvCxnSpPr>
        <p:spPr bwMode="auto">
          <a:xfrm>
            <a:off x="6095999" y="3763035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139140" name="Прямоугольник: скругленные углы 61"/>
          <p:cNvSpPr/>
          <p:nvPr/>
        </p:nvSpPr>
        <p:spPr bwMode="auto">
          <a:xfrm>
            <a:off x="5339476" y="4027549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5000">
                <a:schemeClr val="accent5">
                  <a:lumMod val="40000"/>
                  <a:lumOff val="60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Заключение ДКП</a:t>
            </a:r>
            <a:endParaRPr>
              <a:latin typeface="Calibri"/>
              <a:cs typeface="Calibri"/>
            </a:endParaRPr>
          </a:p>
        </p:txBody>
      </p:sp>
      <p:sp>
        <p:nvSpPr>
          <p:cNvPr id="847401671" name="Прямоугольник: скругленные углы 62"/>
          <p:cNvSpPr/>
          <p:nvPr/>
        </p:nvSpPr>
        <p:spPr bwMode="auto">
          <a:xfrm>
            <a:off x="7073136" y="943770"/>
            <a:ext cx="1476000" cy="155380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Распоряжение об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изменении способа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приватизации и отмене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прежнего распоряжения</a:t>
            </a:r>
            <a:endParaRPr/>
          </a:p>
        </p:txBody>
      </p:sp>
      <p:sp>
        <p:nvSpPr>
          <p:cNvPr id="284334000" name="Прямоугольник: скругленные углы 64"/>
          <p:cNvSpPr/>
          <p:nvPr/>
        </p:nvSpPr>
        <p:spPr bwMode="auto">
          <a:xfrm>
            <a:off x="8807484" y="950259"/>
            <a:ext cx="1476000" cy="155380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Продажа путем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публичного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предложения</a:t>
            </a:r>
            <a:endParaRPr/>
          </a:p>
        </p:txBody>
      </p:sp>
      <p:cxnSp>
        <p:nvCxnSpPr>
          <p:cNvPr id="1722871954" name="Прямая со стрелкой 65"/>
          <p:cNvCxnSpPr>
            <a:cxnSpLocks/>
          </p:cNvCxnSpPr>
          <p:nvPr/>
        </p:nvCxnSpPr>
        <p:spPr bwMode="auto">
          <a:xfrm>
            <a:off x="8549136" y="1697976"/>
            <a:ext cx="246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648119" name="Прямоугольник: скругленные углы 66"/>
          <p:cNvSpPr/>
          <p:nvPr/>
        </p:nvSpPr>
        <p:spPr bwMode="auto">
          <a:xfrm>
            <a:off x="10541833" y="950259"/>
            <a:ext cx="1476000" cy="155380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Распоряжение об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изменении способа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приватизации и отмене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прежнего распоряжения</a:t>
            </a:r>
            <a:endParaRPr/>
          </a:p>
        </p:txBody>
      </p:sp>
      <p:cxnSp>
        <p:nvCxnSpPr>
          <p:cNvPr id="1429472599" name="Прямая со стрелкой 67"/>
          <p:cNvCxnSpPr>
            <a:cxnSpLocks/>
          </p:cNvCxnSpPr>
          <p:nvPr/>
        </p:nvCxnSpPr>
        <p:spPr bwMode="auto">
          <a:xfrm>
            <a:off x="6819081" y="1727161"/>
            <a:ext cx="246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103895" name="Прямая со стрелкой 68"/>
          <p:cNvCxnSpPr>
            <a:cxnSpLocks/>
          </p:cNvCxnSpPr>
          <p:nvPr/>
        </p:nvCxnSpPr>
        <p:spPr bwMode="auto">
          <a:xfrm>
            <a:off x="10283484" y="1688619"/>
            <a:ext cx="246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9174771" name="Прямая со стрелкой 69"/>
          <p:cNvCxnSpPr>
            <a:cxnSpLocks/>
          </p:cNvCxnSpPr>
          <p:nvPr/>
        </p:nvCxnSpPr>
        <p:spPr bwMode="auto">
          <a:xfrm>
            <a:off x="11279833" y="2504064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046491" name="Прямоугольник: скругленные углы 70"/>
          <p:cNvSpPr/>
          <p:nvPr/>
        </p:nvSpPr>
        <p:spPr bwMode="auto">
          <a:xfrm>
            <a:off x="8806892" y="2768882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Составление протокола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по итогам продажи</a:t>
            </a:r>
            <a:endParaRPr>
              <a:latin typeface="Calibri"/>
              <a:cs typeface="Calibri"/>
            </a:endParaRPr>
          </a:p>
        </p:txBody>
      </p:sp>
      <p:cxnSp>
        <p:nvCxnSpPr>
          <p:cNvPr id="968927235" name="Прямая со стрелкой 71"/>
          <p:cNvCxnSpPr>
            <a:cxnSpLocks/>
          </p:cNvCxnSpPr>
          <p:nvPr/>
        </p:nvCxnSpPr>
        <p:spPr bwMode="auto">
          <a:xfrm>
            <a:off x="9553848" y="3776882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6151963" name="Прямоугольник: скругленные углы 72"/>
          <p:cNvSpPr/>
          <p:nvPr/>
        </p:nvSpPr>
        <p:spPr bwMode="auto">
          <a:xfrm>
            <a:off x="8795954" y="4021382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5000">
                <a:schemeClr val="accent5">
                  <a:lumMod val="40000"/>
                  <a:lumOff val="60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Заключение ДКП</a:t>
            </a:r>
            <a:endParaRPr>
              <a:latin typeface="Calibri"/>
              <a:cs typeface="Calibri"/>
            </a:endParaRPr>
          </a:p>
        </p:txBody>
      </p:sp>
      <p:cxnSp>
        <p:nvCxnSpPr>
          <p:cNvPr id="1171944155" name="Прямая со стрелкой 73"/>
          <p:cNvCxnSpPr>
            <a:cxnSpLocks/>
          </p:cNvCxnSpPr>
          <p:nvPr/>
        </p:nvCxnSpPr>
        <p:spPr bwMode="auto">
          <a:xfrm>
            <a:off x="9553848" y="2504064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648557" name="Прямоугольник: скругленные углы 74"/>
          <p:cNvSpPr/>
          <p:nvPr/>
        </p:nvSpPr>
        <p:spPr bwMode="auto">
          <a:xfrm>
            <a:off x="10541833" y="2768882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Продажа по минимальной допустимой цене</a:t>
            </a:r>
            <a:endParaRPr/>
          </a:p>
        </p:txBody>
      </p:sp>
      <p:cxnSp>
        <p:nvCxnSpPr>
          <p:cNvPr id="991059973" name="Прямая со стрелкой 75"/>
          <p:cNvCxnSpPr>
            <a:cxnSpLocks/>
          </p:cNvCxnSpPr>
          <p:nvPr/>
        </p:nvCxnSpPr>
        <p:spPr bwMode="auto">
          <a:xfrm>
            <a:off x="11268897" y="3775977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610641" name="Прямоугольник: скругленные углы 76"/>
          <p:cNvSpPr/>
          <p:nvPr/>
        </p:nvSpPr>
        <p:spPr bwMode="auto">
          <a:xfrm>
            <a:off x="10515975" y="4021382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Составление протокола по</a:t>
            </a:r>
            <a:endParaRPr/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итогам продажи</a:t>
            </a:r>
            <a:endParaRPr/>
          </a:p>
        </p:txBody>
      </p:sp>
      <p:cxnSp>
        <p:nvCxnSpPr>
          <p:cNvPr id="773361346" name="Прямая со стрелкой 77"/>
          <p:cNvCxnSpPr>
            <a:cxnSpLocks/>
          </p:cNvCxnSpPr>
          <p:nvPr/>
        </p:nvCxnSpPr>
        <p:spPr bwMode="auto">
          <a:xfrm>
            <a:off x="11268897" y="5029382"/>
            <a:ext cx="0" cy="2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654600" name="Прямоугольник: скругленные углы 78"/>
          <p:cNvSpPr/>
          <p:nvPr/>
        </p:nvSpPr>
        <p:spPr bwMode="auto">
          <a:xfrm>
            <a:off x="10515975" y="5294200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5000">
                <a:schemeClr val="accent5">
                  <a:lumMod val="40000"/>
                  <a:lumOff val="60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</a:rPr>
              <a:t>Заключение ДКП</a:t>
            </a:r>
            <a:endParaRPr/>
          </a:p>
        </p:txBody>
      </p:sp>
      <p:sp>
        <p:nvSpPr>
          <p:cNvPr id="96705206" name="TextBox 6"/>
          <p:cNvSpPr txBox="1"/>
          <p:nvPr/>
        </p:nvSpPr>
        <p:spPr bwMode="auto">
          <a:xfrm>
            <a:off x="6244725" y="666774"/>
            <a:ext cx="149054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i="1"/>
              <a:t>не состоялся</a:t>
            </a:r>
            <a:endParaRPr/>
          </a:p>
        </p:txBody>
      </p:sp>
      <p:sp>
        <p:nvSpPr>
          <p:cNvPr id="1669867869" name="TextBox 79"/>
          <p:cNvSpPr txBox="1"/>
          <p:nvPr/>
        </p:nvSpPr>
        <p:spPr bwMode="auto">
          <a:xfrm>
            <a:off x="5846058" y="2484798"/>
            <a:ext cx="149054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i="1"/>
              <a:t>состоялся</a:t>
            </a:r>
            <a:endParaRPr/>
          </a:p>
        </p:txBody>
      </p:sp>
      <p:sp>
        <p:nvSpPr>
          <p:cNvPr id="1729197237" name="TextBox 80"/>
          <p:cNvSpPr txBox="1"/>
          <p:nvPr/>
        </p:nvSpPr>
        <p:spPr bwMode="auto">
          <a:xfrm>
            <a:off x="8302381" y="2488648"/>
            <a:ext cx="149054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i="1"/>
              <a:t>состоялся</a:t>
            </a:r>
            <a:endParaRPr/>
          </a:p>
        </p:txBody>
      </p:sp>
      <p:sp>
        <p:nvSpPr>
          <p:cNvPr id="2067197861" name="TextBox 81"/>
          <p:cNvSpPr txBox="1"/>
          <p:nvPr/>
        </p:nvSpPr>
        <p:spPr bwMode="auto">
          <a:xfrm>
            <a:off x="9778856" y="666772"/>
            <a:ext cx="149054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i="1"/>
              <a:t>не состоялся</a:t>
            </a:r>
            <a:endParaRPr/>
          </a:p>
        </p:txBody>
      </p:sp>
      <p:graphicFrame>
        <p:nvGraphicFramePr>
          <p:cNvPr id="1710625916" name="Схе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825634"/>
              </p:ext>
            </p:extLst>
          </p:nvPr>
        </p:nvGraphicFramePr>
        <p:xfrm>
          <a:off x="-88977" y="2193741"/>
          <a:ext cx="5457614" cy="515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2975498" name="Прямоугольник: скругленные углы 83"/>
          <p:cNvSpPr/>
          <p:nvPr/>
        </p:nvSpPr>
        <p:spPr bwMode="auto">
          <a:xfrm>
            <a:off x="5353129" y="2761201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Составление протокола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по итогам продажи</a:t>
            </a:r>
            <a:endParaRPr>
              <a:latin typeface="Calibri"/>
              <a:cs typeface="Calibri"/>
            </a:endParaRPr>
          </a:p>
        </p:txBody>
      </p:sp>
      <p:sp>
        <p:nvSpPr>
          <p:cNvPr id="1839815497" name="TextBox 84"/>
          <p:cNvSpPr txBox="1"/>
          <p:nvPr/>
        </p:nvSpPr>
        <p:spPr bwMode="auto">
          <a:xfrm>
            <a:off x="5353129" y="6065735"/>
            <a:ext cx="3906522" cy="28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ts val="699"/>
              </a:lnSpc>
              <a:defRPr/>
            </a:pPr>
            <a:r>
              <a:rPr lang="ru-RU" sz="1050"/>
              <a:t>*Исполнитель определяется в соответствии с законодательством о закупках</a:t>
            </a:r>
            <a:endParaRPr/>
          </a:p>
        </p:txBody>
      </p:sp>
      <p:sp>
        <p:nvSpPr>
          <p:cNvPr id="364282247" name="Прямоугольник 2"/>
          <p:cNvSpPr/>
          <p:nvPr/>
        </p:nvSpPr>
        <p:spPr bwMode="auto">
          <a:xfrm>
            <a:off x="2743498" y="34504"/>
            <a:ext cx="9592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spc="-49" dirty="0">
                <a:solidFill>
                  <a:srgbClr val="4A5356"/>
                </a:solidFill>
                <a:latin typeface="Bookman Old Style"/>
                <a:ea typeface="Arial"/>
                <a:cs typeface="Arial"/>
              </a:rPr>
              <a:t>МЕХАНИЗМ ПРИВАТИЗАЦИИ ГОСУДАРСТВЕННОГО ИМУЩЕСТВА</a:t>
            </a:r>
            <a:endParaRPr lang="ru-RU" sz="2200" dirty="0"/>
          </a:p>
        </p:txBody>
      </p:sp>
      <p:sp>
        <p:nvSpPr>
          <p:cNvPr id="1934068697" name="Прямоугольник: скругленные углы 57"/>
          <p:cNvSpPr/>
          <p:nvPr/>
        </p:nvSpPr>
        <p:spPr bwMode="auto">
          <a:xfrm>
            <a:off x="5419995" y="911716"/>
            <a:ext cx="1395479" cy="1553805"/>
          </a:xfrm>
          <a:prstGeom prst="roundRect">
            <a:avLst>
              <a:gd name="adj" fmla="val 16667"/>
            </a:avLst>
          </a:prstGeom>
          <a:gradFill>
            <a:gsLst>
              <a:gs pos="2000">
                <a:schemeClr val="bg1">
                  <a:lumMod val="95000"/>
                </a:schemeClr>
              </a:gs>
              <a:gs pos="37000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40000"/>
                  <a:lumOff val="60000"/>
                </a:schemeClr>
              </a:gs>
              <a:gs pos="8800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Проведение аукциона</a:t>
            </a:r>
            <a:endParaRPr>
              <a:latin typeface="Calibri"/>
              <a:cs typeface="Calibri"/>
            </a:endParaRPr>
          </a:p>
        </p:txBody>
      </p:sp>
      <p:sp>
        <p:nvSpPr>
          <p:cNvPr id="538810341" name="Прямоугольник: скругленные углы 62"/>
          <p:cNvSpPr/>
          <p:nvPr/>
        </p:nvSpPr>
        <p:spPr bwMode="auto">
          <a:xfrm>
            <a:off x="7054611" y="943770"/>
            <a:ext cx="1476000" cy="155380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Распоряжение об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изменении способа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приватизации и отмене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прежнего распоряжения</a:t>
            </a:r>
            <a:endParaRPr>
              <a:latin typeface="Calibri"/>
              <a:cs typeface="Calibri"/>
            </a:endParaRPr>
          </a:p>
        </p:txBody>
      </p:sp>
      <p:sp>
        <p:nvSpPr>
          <p:cNvPr id="1690941645" name="Прямоугольник: скругленные углы 64"/>
          <p:cNvSpPr/>
          <p:nvPr/>
        </p:nvSpPr>
        <p:spPr bwMode="auto">
          <a:xfrm>
            <a:off x="8788961" y="950258"/>
            <a:ext cx="1476000" cy="155380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Продажа путем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публичного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предложения</a:t>
            </a:r>
            <a:endParaRPr>
              <a:latin typeface="Calibri"/>
              <a:cs typeface="Calibri"/>
            </a:endParaRPr>
          </a:p>
        </p:txBody>
      </p:sp>
      <p:sp>
        <p:nvSpPr>
          <p:cNvPr id="936771343" name="Прямоугольник: скругленные углы 66"/>
          <p:cNvSpPr/>
          <p:nvPr/>
        </p:nvSpPr>
        <p:spPr bwMode="auto">
          <a:xfrm>
            <a:off x="10523310" y="950258"/>
            <a:ext cx="1476000" cy="155380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Распоряжение об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изменении способа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приватизации и отмене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прежнего распоряжения</a:t>
            </a:r>
            <a:endParaRPr>
              <a:latin typeface="Calibri"/>
              <a:cs typeface="Calibri"/>
            </a:endParaRPr>
          </a:p>
        </p:txBody>
      </p:sp>
      <p:sp>
        <p:nvSpPr>
          <p:cNvPr id="1186986237" name="Прямоугольник: скругленные углы 74"/>
          <p:cNvSpPr/>
          <p:nvPr/>
        </p:nvSpPr>
        <p:spPr bwMode="auto">
          <a:xfrm>
            <a:off x="10523310" y="2768881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Продажа по минимальной допустимой цене</a:t>
            </a:r>
            <a:endParaRPr>
              <a:latin typeface="Calibri"/>
              <a:cs typeface="Calibri"/>
            </a:endParaRPr>
          </a:p>
        </p:txBody>
      </p:sp>
      <p:sp>
        <p:nvSpPr>
          <p:cNvPr id="2062660793" name="Прямоугольник: скругленные углы 76"/>
          <p:cNvSpPr/>
          <p:nvPr/>
        </p:nvSpPr>
        <p:spPr bwMode="auto">
          <a:xfrm>
            <a:off x="10497450" y="4021381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Составление протокола по</a:t>
            </a:r>
            <a:endParaRPr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итогам продажи</a:t>
            </a:r>
            <a:endParaRPr>
              <a:latin typeface="Calibri"/>
              <a:cs typeface="Calibri"/>
            </a:endParaRPr>
          </a:p>
        </p:txBody>
      </p:sp>
      <p:sp>
        <p:nvSpPr>
          <p:cNvPr id="1842295994" name="Прямоугольник: скругленные углы 78"/>
          <p:cNvSpPr/>
          <p:nvPr/>
        </p:nvSpPr>
        <p:spPr bwMode="auto">
          <a:xfrm>
            <a:off x="10497450" y="5294199"/>
            <a:ext cx="1476000" cy="100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5000">
                <a:schemeClr val="accent5">
                  <a:lumMod val="40000"/>
                  <a:lumOff val="60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Заключение ДКП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5382311" name="Заголовок 1"/>
          <p:cNvSpPr>
            <a:spLocks noGrp="1"/>
          </p:cNvSpPr>
          <p:nvPr>
            <p:ph type="title"/>
          </p:nvPr>
        </p:nvSpPr>
        <p:spPr bwMode="auto">
          <a:xfrm>
            <a:off x="2738228" y="145416"/>
            <a:ext cx="9386286" cy="43941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 sz="2400" b="0" i="0" u="none" strike="noStrike" cap="none" spc="-47">
                <a:solidFill>
                  <a:srgbClr val="4A5356"/>
                </a:solidFill>
                <a:latin typeface="Bookman Old Style"/>
                <a:ea typeface="Arial"/>
                <a:cs typeface="Arial"/>
              </a:rPr>
              <a:t>ПРИВАТИЗАЦИЯ ПО МИНИМАЛЬНО ДОПУСТИМОЙ ЦЕНЕ</a:t>
            </a:r>
            <a:endParaRPr/>
          </a:p>
        </p:txBody>
      </p:sp>
      <p:sp>
        <p:nvSpPr>
          <p:cNvPr id="158552853" name="Текст 18"/>
          <p:cNvSpPr>
            <a:spLocks noGrp="1"/>
          </p:cNvSpPr>
          <p:nvPr/>
        </p:nvSpPr>
        <p:spPr bwMode="auto">
          <a:xfrm>
            <a:off x="1132779" y="1727399"/>
            <a:ext cx="10287718" cy="4202109"/>
          </a:xfrm>
        </p:spPr>
        <p:txBody>
          <a:bodyPr vertOverflow="overflow" horzOverflow="overflow" vert="horz" wrap="square" lIns="0" tIns="45720" rIns="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98"/>
              </a:spcBef>
              <a:spcAft>
                <a:spcPts val="198"/>
              </a:spcAft>
              <a:buClr>
                <a:schemeClr val="accent1"/>
              </a:buClr>
              <a:buSzPct val="100000"/>
              <a:buFont typeface="Calibri"/>
              <a:buNone/>
              <a:defRPr sz="19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1pPr>
            <a:lvl2pPr marL="4572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7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2pPr>
            <a:lvl3pPr marL="9144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3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3pPr>
            <a:lvl4pPr marL="13716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3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4pPr>
            <a:lvl5pPr marL="18288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3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5pPr>
            <a:lvl6pPr marL="1099998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97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98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98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  <a:defRPr/>
            </a:pPr>
            <a:b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lang="ru-RU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lang="ru-RU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1483944" name="Прямоугольник: скругленные углы 53"/>
          <p:cNvSpPr/>
          <p:nvPr/>
        </p:nvSpPr>
        <p:spPr bwMode="auto">
          <a:xfrm>
            <a:off x="1132779" y="977764"/>
            <a:ext cx="2889968" cy="1499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600" b="1">
                <a:solidFill>
                  <a:schemeClr val="tx1"/>
                </a:solidFill>
              </a:rPr>
              <a:t>5 %</a:t>
            </a:r>
            <a:r>
              <a:rPr sz="2400" b="1">
                <a:solidFill>
                  <a:schemeClr val="tx1"/>
                </a:solidFill>
              </a:rPr>
              <a:t> </a:t>
            </a:r>
            <a:r>
              <a:rPr b="1">
                <a:solidFill>
                  <a:schemeClr val="tx1"/>
                </a:solidFill>
              </a:rPr>
              <a:t>от первоначальной стоимости, </a:t>
            </a:r>
            <a:br>
              <a:rPr b="1">
                <a:solidFill>
                  <a:schemeClr val="tx1"/>
                </a:solidFill>
              </a:rPr>
            </a:br>
            <a:r>
              <a:rPr b="1">
                <a:solidFill>
                  <a:schemeClr val="tx1"/>
                </a:solidFill>
              </a:rPr>
              <a:t>&lt; 20 млн 10 % от первоначальной</a:t>
            </a:r>
            <a:endParaRPr/>
          </a:p>
        </p:txBody>
      </p:sp>
      <p:sp>
        <p:nvSpPr>
          <p:cNvPr id="116068297" name="Прямоугольник: скругленные углы 53"/>
          <p:cNvSpPr/>
          <p:nvPr/>
        </p:nvSpPr>
        <p:spPr bwMode="auto">
          <a:xfrm>
            <a:off x="1132779" y="2897579"/>
            <a:ext cx="2889968" cy="1499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>
                <a:solidFill>
                  <a:schemeClr val="tx1"/>
                </a:solidFill>
              </a:rPr>
              <a:t>Прием заявок не менее </a:t>
            </a:r>
            <a:r>
              <a:rPr sz="2600" b="1">
                <a:solidFill>
                  <a:schemeClr val="tx1"/>
                </a:solidFill>
              </a:rPr>
              <a:t>50</a:t>
            </a:r>
            <a:r>
              <a:rPr b="1">
                <a:solidFill>
                  <a:schemeClr val="tx1"/>
                </a:solidFill>
              </a:rPr>
              <a:t> дней</a:t>
            </a:r>
            <a:endParaRPr/>
          </a:p>
        </p:txBody>
      </p:sp>
      <p:sp>
        <p:nvSpPr>
          <p:cNvPr id="2047835050" name="Прямоугольник: скругленные углы 53"/>
          <p:cNvSpPr/>
          <p:nvPr/>
        </p:nvSpPr>
        <p:spPr bwMode="auto">
          <a:xfrm>
            <a:off x="1132779" y="4711563"/>
            <a:ext cx="2889968" cy="1499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>
                <a:solidFill>
                  <a:schemeClr val="tx1"/>
                </a:solidFill>
              </a:rPr>
              <a:t>Итоги  </a:t>
            </a:r>
            <a:r>
              <a:rPr sz="2600" b="1">
                <a:solidFill>
                  <a:schemeClr val="tx1"/>
                </a:solidFill>
              </a:rPr>
              <a:t>5</a:t>
            </a:r>
            <a:r>
              <a:rPr b="1">
                <a:solidFill>
                  <a:schemeClr val="tx1"/>
                </a:solidFill>
              </a:rPr>
              <a:t> рабочих дней</a:t>
            </a:r>
            <a:endParaRPr/>
          </a:p>
        </p:txBody>
      </p:sp>
      <p:sp>
        <p:nvSpPr>
          <p:cNvPr id="131338696" name="Прямоугольник: скругленные углы 53"/>
          <p:cNvSpPr/>
          <p:nvPr/>
        </p:nvSpPr>
        <p:spPr bwMode="auto">
          <a:xfrm>
            <a:off x="4291544" y="977764"/>
            <a:ext cx="2889968" cy="1499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>
                <a:solidFill>
                  <a:schemeClr val="tx1"/>
                </a:solidFill>
              </a:rPr>
              <a:t>Задаток </a:t>
            </a:r>
            <a:r>
              <a:rPr sz="2600" b="1">
                <a:solidFill>
                  <a:schemeClr val="tx1"/>
                </a:solidFill>
              </a:rPr>
              <a:t>1%</a:t>
            </a:r>
            <a:r>
              <a:rPr b="1">
                <a:solidFill>
                  <a:schemeClr val="tx1"/>
                </a:solidFill>
              </a:rPr>
              <a:t> от первоначальной цены предложения</a:t>
            </a:r>
            <a:endParaRPr/>
          </a:p>
        </p:txBody>
      </p:sp>
      <p:sp>
        <p:nvSpPr>
          <p:cNvPr id="1627377209" name="Прямоугольник: скругленные углы 53"/>
          <p:cNvSpPr/>
          <p:nvPr/>
        </p:nvSpPr>
        <p:spPr bwMode="auto">
          <a:xfrm>
            <a:off x="4291544" y="2897579"/>
            <a:ext cx="2889968" cy="1499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>
                <a:solidFill>
                  <a:schemeClr val="tx1"/>
                </a:solidFill>
              </a:rPr>
              <a:t>1 заявка несколько предложений (цена повышения не ограничена)</a:t>
            </a:r>
            <a:endParaRPr/>
          </a:p>
        </p:txBody>
      </p:sp>
      <p:sp>
        <p:nvSpPr>
          <p:cNvPr id="338732371" name="Прямоугольник: скругленные углы 53"/>
          <p:cNvSpPr/>
          <p:nvPr/>
        </p:nvSpPr>
        <p:spPr bwMode="auto">
          <a:xfrm>
            <a:off x="4291544" y="4711563"/>
            <a:ext cx="2889968" cy="1499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49000">
                <a:schemeClr val="accent5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88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>
                <a:solidFill>
                  <a:schemeClr val="tx1"/>
                </a:solidFill>
              </a:rPr>
              <a:t>Победителем признается лицо, предложившее наибольшую цену</a:t>
            </a:r>
            <a:endParaRPr/>
          </a:p>
        </p:txBody>
      </p:sp>
      <p:sp>
        <p:nvSpPr>
          <p:cNvPr id="159644725" name="Текст 18"/>
          <p:cNvSpPr>
            <a:spLocks noGrp="1"/>
          </p:cNvSpPr>
          <p:nvPr/>
        </p:nvSpPr>
        <p:spPr bwMode="auto">
          <a:xfrm>
            <a:off x="7431370" y="1727398"/>
            <a:ext cx="4622374" cy="4202109"/>
          </a:xfrm>
        </p:spPr>
        <p:txBody>
          <a:bodyPr vertOverflow="overflow" horzOverflow="overflow" vert="horz" wrap="square" lIns="0" tIns="45720" rIns="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98"/>
              </a:spcBef>
              <a:spcAft>
                <a:spcPts val="198"/>
              </a:spcAft>
              <a:buClr>
                <a:schemeClr val="accent1"/>
              </a:buClr>
              <a:buSzPct val="100000"/>
              <a:buFont typeface="Calibri"/>
              <a:buNone/>
              <a:defRPr sz="19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1pPr>
            <a:lvl2pPr marL="4572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7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2pPr>
            <a:lvl3pPr marL="9144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3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3pPr>
            <a:lvl4pPr marL="13716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3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4pPr>
            <a:lvl5pPr marL="1828800" indent="0" algn="l" defTabSz="914400">
              <a:lnSpc>
                <a:spcPct val="100000"/>
              </a:lnSpc>
              <a:spcBef>
                <a:spcPts val="198"/>
              </a:spcBef>
              <a:spcAft>
                <a:spcPts val="397"/>
              </a:spcAft>
              <a:buClrTx/>
              <a:buFont typeface="Calibri"/>
              <a:buNone/>
              <a:defRPr sz="130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5pPr>
            <a:lvl6pPr marL="1099998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97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98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98" indent="-228600" algn="l" defTabSz="914400">
              <a:lnSpc>
                <a:spcPct val="90000"/>
              </a:lnSpc>
              <a:spcBef>
                <a:spcPts val="198"/>
              </a:spcBef>
              <a:spcAft>
                <a:spcPts val="397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Претендент не допускается к участию по следующим основаниям: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70000" marR="0" indent="-270000" algn="l">
              <a:lnSpc>
                <a:spcPct val="10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1) документы не подтверждают право покупателя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70000" marR="0" indent="-270000" algn="l">
              <a:lnSpc>
                <a:spcPct val="10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2) неполный комплект или несоответствие документов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3) заявка подана неуполномоченным лицом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4) задаток не подтвержден в срок</a:t>
            </a:r>
            <a:endParaRPr sz="1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5) отсутствует предложение о цене имущества</a:t>
            </a:r>
            <a:endParaRPr sz="15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lang="ru-RU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12211681" name="Рисунок 191221168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51845" y="4997976"/>
            <a:ext cx="2503310" cy="1305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24754D-ECAF-41C7-B5C6-51A9F69669AB}"/>
              </a:ext>
            </a:extLst>
          </p:cNvPr>
          <p:cNvSpPr/>
          <p:nvPr/>
        </p:nvSpPr>
        <p:spPr>
          <a:xfrm>
            <a:off x="312547" y="1426128"/>
            <a:ext cx="11524319" cy="106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данные 1">
            <a:extLst>
              <a:ext uri="{FF2B5EF4-FFF2-40B4-BE49-F238E27FC236}">
                <a16:creationId xmlns:a16="http://schemas.microsoft.com/office/drawing/2014/main" id="{4FD91166-0B54-450D-A561-862CAAA0C442}"/>
              </a:ext>
            </a:extLst>
          </p:cNvPr>
          <p:cNvSpPr/>
          <p:nvPr/>
        </p:nvSpPr>
        <p:spPr>
          <a:xfrm>
            <a:off x="146440" y="3429000"/>
            <a:ext cx="11746167" cy="285357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64"/>
              <a:gd name="connsiteY0" fmla="*/ 10060 h 10060"/>
              <a:gd name="connsiteX1" fmla="*/ 864 w 8864"/>
              <a:gd name="connsiteY1" fmla="*/ 0 h 10060"/>
              <a:gd name="connsiteX2" fmla="*/ 8864 w 8864"/>
              <a:gd name="connsiteY2" fmla="*/ 0 h 10060"/>
              <a:gd name="connsiteX3" fmla="*/ 6864 w 8864"/>
              <a:gd name="connsiteY3" fmla="*/ 10000 h 10060"/>
              <a:gd name="connsiteX4" fmla="*/ 0 w 8864"/>
              <a:gd name="connsiteY4" fmla="*/ 10060 h 10060"/>
              <a:gd name="connsiteX0" fmla="*/ 0 w 10000"/>
              <a:gd name="connsiteY0" fmla="*/ 9820 h 9940"/>
              <a:gd name="connsiteX1" fmla="*/ 975 w 10000"/>
              <a:gd name="connsiteY1" fmla="*/ 0 h 9940"/>
              <a:gd name="connsiteX2" fmla="*/ 10000 w 10000"/>
              <a:gd name="connsiteY2" fmla="*/ 0 h 9940"/>
              <a:gd name="connsiteX3" fmla="*/ 7744 w 10000"/>
              <a:gd name="connsiteY3" fmla="*/ 9940 h 9940"/>
              <a:gd name="connsiteX4" fmla="*/ 0 w 10000"/>
              <a:gd name="connsiteY4" fmla="*/ 9820 h 994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7744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9310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8954 w 10000"/>
              <a:gd name="connsiteY3" fmla="*/ 10060 h 10060"/>
              <a:gd name="connsiteX4" fmla="*/ 0 w 10000"/>
              <a:gd name="connsiteY4" fmla="*/ 10060 h 10060"/>
              <a:gd name="connsiteX0" fmla="*/ 0 w 10089"/>
              <a:gd name="connsiteY0" fmla="*/ 10060 h 10060"/>
              <a:gd name="connsiteX1" fmla="*/ 975 w 10089"/>
              <a:gd name="connsiteY1" fmla="*/ 0 h 10060"/>
              <a:gd name="connsiteX2" fmla="*/ 10089 w 10089"/>
              <a:gd name="connsiteY2" fmla="*/ 48 h 10060"/>
              <a:gd name="connsiteX3" fmla="*/ 8954 w 10089"/>
              <a:gd name="connsiteY3" fmla="*/ 10060 h 10060"/>
              <a:gd name="connsiteX4" fmla="*/ 0 w 10089"/>
              <a:gd name="connsiteY4" fmla="*/ 10060 h 10060"/>
              <a:gd name="connsiteX0" fmla="*/ 0 w 10089"/>
              <a:gd name="connsiteY0" fmla="*/ 12205 h 12205"/>
              <a:gd name="connsiteX1" fmla="*/ 385 w 10089"/>
              <a:gd name="connsiteY1" fmla="*/ 0 h 12205"/>
              <a:gd name="connsiteX2" fmla="*/ 10089 w 10089"/>
              <a:gd name="connsiteY2" fmla="*/ 2193 h 12205"/>
              <a:gd name="connsiteX3" fmla="*/ 8954 w 10089"/>
              <a:gd name="connsiteY3" fmla="*/ 12205 h 12205"/>
              <a:gd name="connsiteX4" fmla="*/ 0 w 10089"/>
              <a:gd name="connsiteY4" fmla="*/ 12205 h 12205"/>
              <a:gd name="connsiteX0" fmla="*/ 0 w 9735"/>
              <a:gd name="connsiteY0" fmla="*/ 12560 h 12560"/>
              <a:gd name="connsiteX1" fmla="*/ 385 w 9735"/>
              <a:gd name="connsiteY1" fmla="*/ 355 h 12560"/>
              <a:gd name="connsiteX2" fmla="*/ 9735 w 9735"/>
              <a:gd name="connsiteY2" fmla="*/ 0 h 12560"/>
              <a:gd name="connsiteX3" fmla="*/ 8954 w 9735"/>
              <a:gd name="connsiteY3" fmla="*/ 12560 h 12560"/>
              <a:gd name="connsiteX4" fmla="*/ 0 w 9735"/>
              <a:gd name="connsiteY4" fmla="*/ 12560 h 12560"/>
              <a:gd name="connsiteX0" fmla="*/ 0 w 9965"/>
              <a:gd name="connsiteY0" fmla="*/ 9840 h 9840"/>
              <a:gd name="connsiteX1" fmla="*/ 395 w 9965"/>
              <a:gd name="connsiteY1" fmla="*/ 123 h 9840"/>
              <a:gd name="connsiteX2" fmla="*/ 9965 w 9965"/>
              <a:gd name="connsiteY2" fmla="*/ 0 h 9840"/>
              <a:gd name="connsiteX3" fmla="*/ 9198 w 9965"/>
              <a:gd name="connsiteY3" fmla="*/ 9840 h 9840"/>
              <a:gd name="connsiteX4" fmla="*/ 0 w 9965"/>
              <a:gd name="connsiteY4" fmla="*/ 9840 h 9840"/>
              <a:gd name="connsiteX0" fmla="*/ 0 w 10000"/>
              <a:gd name="connsiteY0" fmla="*/ 10000 h 10000"/>
              <a:gd name="connsiteX1" fmla="*/ 396 w 10000"/>
              <a:gd name="connsiteY1" fmla="*/ 125 h 10000"/>
              <a:gd name="connsiteX2" fmla="*/ 10000 w 10000"/>
              <a:gd name="connsiteY2" fmla="*/ 0 h 10000"/>
              <a:gd name="connsiteX3" fmla="*/ 9230 w 10000"/>
              <a:gd name="connsiteY3" fmla="*/ 10000 h 10000"/>
              <a:gd name="connsiteX4" fmla="*/ 0 w 10000"/>
              <a:gd name="connsiteY4" fmla="*/ 10000 h 10000"/>
              <a:gd name="connsiteX0" fmla="*/ 0 w 9904"/>
              <a:gd name="connsiteY0" fmla="*/ 10054 h 10054"/>
              <a:gd name="connsiteX1" fmla="*/ 396 w 9904"/>
              <a:gd name="connsiteY1" fmla="*/ 179 h 10054"/>
              <a:gd name="connsiteX2" fmla="*/ 9904 w 9904"/>
              <a:gd name="connsiteY2" fmla="*/ 0 h 10054"/>
              <a:gd name="connsiteX3" fmla="*/ 9230 w 9904"/>
              <a:gd name="connsiteY3" fmla="*/ 10054 h 10054"/>
              <a:gd name="connsiteX4" fmla="*/ 0 w 9904"/>
              <a:gd name="connsiteY4" fmla="*/ 10054 h 10054"/>
              <a:gd name="connsiteX0" fmla="*/ 0 w 10000"/>
              <a:gd name="connsiteY0" fmla="*/ 10000 h 10000"/>
              <a:gd name="connsiteX1" fmla="*/ 400 w 10000"/>
              <a:gd name="connsiteY1" fmla="*/ 178 h 10000"/>
              <a:gd name="connsiteX2" fmla="*/ 10000 w 10000"/>
              <a:gd name="connsiteY2" fmla="*/ 0 h 10000"/>
              <a:gd name="connsiteX3" fmla="*/ 931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32" y="6726"/>
                  <a:pt x="268" y="3451"/>
                  <a:pt x="400" y="178"/>
                </a:cubicBezTo>
                <a:lnTo>
                  <a:pt x="10000" y="0"/>
                </a:lnTo>
                <a:lnTo>
                  <a:pt x="9319" y="10000"/>
                </a:lnTo>
                <a:lnTo>
                  <a:pt x="0" y="10000"/>
                </a:lnTo>
                <a:close/>
              </a:path>
            </a:pathLst>
          </a:custGeom>
          <a:gradFill>
            <a:gsLst>
              <a:gs pos="20000">
                <a:schemeClr val="bg1">
                  <a:lumMod val="85000"/>
                  <a:alpha val="1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5" name="Блок-схема: данные 1">
            <a:extLst>
              <a:ext uri="{FF2B5EF4-FFF2-40B4-BE49-F238E27FC236}">
                <a16:creationId xmlns:a16="http://schemas.microsoft.com/office/drawing/2014/main" id="{A63EDF4E-7E8F-4911-B267-004002D3D792}"/>
              </a:ext>
            </a:extLst>
          </p:cNvPr>
          <p:cNvSpPr/>
          <p:nvPr/>
        </p:nvSpPr>
        <p:spPr>
          <a:xfrm>
            <a:off x="112206" y="328980"/>
            <a:ext cx="11925000" cy="32254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64"/>
              <a:gd name="connsiteY0" fmla="*/ 10060 h 10060"/>
              <a:gd name="connsiteX1" fmla="*/ 864 w 8864"/>
              <a:gd name="connsiteY1" fmla="*/ 0 h 10060"/>
              <a:gd name="connsiteX2" fmla="*/ 8864 w 8864"/>
              <a:gd name="connsiteY2" fmla="*/ 0 h 10060"/>
              <a:gd name="connsiteX3" fmla="*/ 6864 w 8864"/>
              <a:gd name="connsiteY3" fmla="*/ 10000 h 10060"/>
              <a:gd name="connsiteX4" fmla="*/ 0 w 8864"/>
              <a:gd name="connsiteY4" fmla="*/ 10060 h 10060"/>
              <a:gd name="connsiteX0" fmla="*/ 0 w 10000"/>
              <a:gd name="connsiteY0" fmla="*/ 9820 h 9940"/>
              <a:gd name="connsiteX1" fmla="*/ 975 w 10000"/>
              <a:gd name="connsiteY1" fmla="*/ 0 h 9940"/>
              <a:gd name="connsiteX2" fmla="*/ 10000 w 10000"/>
              <a:gd name="connsiteY2" fmla="*/ 0 h 9940"/>
              <a:gd name="connsiteX3" fmla="*/ 7744 w 10000"/>
              <a:gd name="connsiteY3" fmla="*/ 9940 h 9940"/>
              <a:gd name="connsiteX4" fmla="*/ 0 w 10000"/>
              <a:gd name="connsiteY4" fmla="*/ 9820 h 994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7744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9310 w 10000"/>
              <a:gd name="connsiteY3" fmla="*/ 10000 h 10060"/>
              <a:gd name="connsiteX4" fmla="*/ 0 w 10000"/>
              <a:gd name="connsiteY4" fmla="*/ 10060 h 10060"/>
              <a:gd name="connsiteX0" fmla="*/ 0 w 10000"/>
              <a:gd name="connsiteY0" fmla="*/ 10060 h 10060"/>
              <a:gd name="connsiteX1" fmla="*/ 975 w 10000"/>
              <a:gd name="connsiteY1" fmla="*/ 0 h 10060"/>
              <a:gd name="connsiteX2" fmla="*/ 10000 w 10000"/>
              <a:gd name="connsiteY2" fmla="*/ 0 h 10060"/>
              <a:gd name="connsiteX3" fmla="*/ 8954 w 10000"/>
              <a:gd name="connsiteY3" fmla="*/ 10060 h 10060"/>
              <a:gd name="connsiteX4" fmla="*/ 0 w 10000"/>
              <a:gd name="connsiteY4" fmla="*/ 10060 h 10060"/>
              <a:gd name="connsiteX0" fmla="*/ 0 w 10089"/>
              <a:gd name="connsiteY0" fmla="*/ 10060 h 10060"/>
              <a:gd name="connsiteX1" fmla="*/ 975 w 10089"/>
              <a:gd name="connsiteY1" fmla="*/ 0 h 10060"/>
              <a:gd name="connsiteX2" fmla="*/ 10089 w 10089"/>
              <a:gd name="connsiteY2" fmla="*/ 48 h 10060"/>
              <a:gd name="connsiteX3" fmla="*/ 8954 w 10089"/>
              <a:gd name="connsiteY3" fmla="*/ 10060 h 10060"/>
              <a:gd name="connsiteX4" fmla="*/ 0 w 10089"/>
              <a:gd name="connsiteY4" fmla="*/ 10060 h 10060"/>
              <a:gd name="connsiteX0" fmla="*/ 0 w 10089"/>
              <a:gd name="connsiteY0" fmla="*/ 12205 h 12205"/>
              <a:gd name="connsiteX1" fmla="*/ 385 w 10089"/>
              <a:gd name="connsiteY1" fmla="*/ 0 h 12205"/>
              <a:gd name="connsiteX2" fmla="*/ 10089 w 10089"/>
              <a:gd name="connsiteY2" fmla="*/ 2193 h 12205"/>
              <a:gd name="connsiteX3" fmla="*/ 8954 w 10089"/>
              <a:gd name="connsiteY3" fmla="*/ 12205 h 12205"/>
              <a:gd name="connsiteX4" fmla="*/ 0 w 10089"/>
              <a:gd name="connsiteY4" fmla="*/ 12205 h 12205"/>
              <a:gd name="connsiteX0" fmla="*/ 0 w 9735"/>
              <a:gd name="connsiteY0" fmla="*/ 12560 h 12560"/>
              <a:gd name="connsiteX1" fmla="*/ 385 w 9735"/>
              <a:gd name="connsiteY1" fmla="*/ 355 h 12560"/>
              <a:gd name="connsiteX2" fmla="*/ 9735 w 9735"/>
              <a:gd name="connsiteY2" fmla="*/ 0 h 12560"/>
              <a:gd name="connsiteX3" fmla="*/ 8954 w 9735"/>
              <a:gd name="connsiteY3" fmla="*/ 12560 h 12560"/>
              <a:gd name="connsiteX4" fmla="*/ 0 w 9735"/>
              <a:gd name="connsiteY4" fmla="*/ 12560 h 12560"/>
              <a:gd name="connsiteX0" fmla="*/ 0 w 9965"/>
              <a:gd name="connsiteY0" fmla="*/ 9840 h 9840"/>
              <a:gd name="connsiteX1" fmla="*/ 395 w 9965"/>
              <a:gd name="connsiteY1" fmla="*/ 123 h 9840"/>
              <a:gd name="connsiteX2" fmla="*/ 9965 w 9965"/>
              <a:gd name="connsiteY2" fmla="*/ 0 h 9840"/>
              <a:gd name="connsiteX3" fmla="*/ 9198 w 9965"/>
              <a:gd name="connsiteY3" fmla="*/ 9840 h 9840"/>
              <a:gd name="connsiteX4" fmla="*/ 0 w 9965"/>
              <a:gd name="connsiteY4" fmla="*/ 9840 h 9840"/>
              <a:gd name="connsiteX0" fmla="*/ 0 w 10000"/>
              <a:gd name="connsiteY0" fmla="*/ 10000 h 10000"/>
              <a:gd name="connsiteX1" fmla="*/ 396 w 10000"/>
              <a:gd name="connsiteY1" fmla="*/ 125 h 10000"/>
              <a:gd name="connsiteX2" fmla="*/ 10000 w 10000"/>
              <a:gd name="connsiteY2" fmla="*/ 0 h 10000"/>
              <a:gd name="connsiteX3" fmla="*/ 9230 w 10000"/>
              <a:gd name="connsiteY3" fmla="*/ 10000 h 10000"/>
              <a:gd name="connsiteX4" fmla="*/ 0 w 10000"/>
              <a:gd name="connsiteY4" fmla="*/ 10000 h 10000"/>
              <a:gd name="connsiteX0" fmla="*/ 0 w 9904"/>
              <a:gd name="connsiteY0" fmla="*/ 10054 h 10054"/>
              <a:gd name="connsiteX1" fmla="*/ 396 w 9904"/>
              <a:gd name="connsiteY1" fmla="*/ 179 h 10054"/>
              <a:gd name="connsiteX2" fmla="*/ 9904 w 9904"/>
              <a:gd name="connsiteY2" fmla="*/ 0 h 10054"/>
              <a:gd name="connsiteX3" fmla="*/ 9230 w 9904"/>
              <a:gd name="connsiteY3" fmla="*/ 10054 h 10054"/>
              <a:gd name="connsiteX4" fmla="*/ 0 w 9904"/>
              <a:gd name="connsiteY4" fmla="*/ 10054 h 10054"/>
              <a:gd name="connsiteX0" fmla="*/ 0 w 10000"/>
              <a:gd name="connsiteY0" fmla="*/ 10000 h 10000"/>
              <a:gd name="connsiteX1" fmla="*/ 400 w 10000"/>
              <a:gd name="connsiteY1" fmla="*/ 178 h 10000"/>
              <a:gd name="connsiteX2" fmla="*/ 10000 w 10000"/>
              <a:gd name="connsiteY2" fmla="*/ 0 h 10000"/>
              <a:gd name="connsiteX3" fmla="*/ 931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32" y="6726"/>
                  <a:pt x="268" y="3451"/>
                  <a:pt x="400" y="178"/>
                </a:cubicBezTo>
                <a:lnTo>
                  <a:pt x="10000" y="0"/>
                </a:lnTo>
                <a:lnTo>
                  <a:pt x="9319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240D0-6928-44B1-A6FB-A54D2F248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1" t="31284" r="39545" b="28807"/>
          <a:stretch/>
        </p:blipFill>
        <p:spPr>
          <a:xfrm>
            <a:off x="687407" y="4198404"/>
            <a:ext cx="1489969" cy="1511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6B5102-4D64-4F93-A7D8-985FC13C2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98" t="32733" r="38455" b="29071"/>
          <a:stretch/>
        </p:blipFill>
        <p:spPr>
          <a:xfrm>
            <a:off x="3504255" y="4169232"/>
            <a:ext cx="1489969" cy="1511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C9C50-3D9A-4DEC-9C30-034C064F97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43" t="32408" r="39704" b="28904"/>
          <a:stretch/>
        </p:blipFill>
        <p:spPr>
          <a:xfrm>
            <a:off x="6545171" y="4180941"/>
            <a:ext cx="1446309" cy="15239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A618BD-46A2-4E1C-A171-0EB49104F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51" t="32633" r="38693" b="29071"/>
          <a:stretch/>
        </p:blipFill>
        <p:spPr>
          <a:xfrm>
            <a:off x="9556718" y="4260048"/>
            <a:ext cx="1446168" cy="1513487"/>
          </a:xfrm>
          <a:prstGeom prst="rect">
            <a:avLst/>
          </a:prstGeom>
        </p:spPr>
      </p:pic>
      <p:pic>
        <p:nvPicPr>
          <p:cNvPr id="9" name="Picture 14" descr="Значок вк (вконтакте) в png формате">
            <a:extLst>
              <a:ext uri="{FF2B5EF4-FFF2-40B4-BE49-F238E27FC236}">
                <a16:creationId xmlns:a16="http://schemas.microsoft.com/office/drawing/2014/main" id="{ED3079BB-1AD2-439B-B938-9EA68088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32" y="3503576"/>
            <a:ext cx="665656" cy="6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Иконка значок одноклассники - Png картинки и иконки без фона">
            <a:extLst>
              <a:ext uri="{FF2B5EF4-FFF2-40B4-BE49-F238E27FC236}">
                <a16:creationId xmlns:a16="http://schemas.microsoft.com/office/drawing/2014/main" id="{13270544-91D5-41E7-8224-12965DFE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47" y="3510344"/>
            <a:ext cx="670597" cy="6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Логотип telegram (78 фото) » Рисунки для срисовки и не только">
            <a:extLst>
              <a:ext uri="{FF2B5EF4-FFF2-40B4-BE49-F238E27FC236}">
                <a16:creationId xmlns:a16="http://schemas.microsoft.com/office/drawing/2014/main" id="{F6659B58-E1EA-4E4C-A908-C47B4D50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555" y="3607806"/>
            <a:ext cx="670597" cy="6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🌐 Globe With Meridians Emoji — Meaning, Copy &amp; Paste">
            <a:extLst>
              <a:ext uri="{FF2B5EF4-FFF2-40B4-BE49-F238E27FC236}">
                <a16:creationId xmlns:a16="http://schemas.microsoft.com/office/drawing/2014/main" id="{533DD160-DD17-4506-9776-EEFB7312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3" y="3563726"/>
            <a:ext cx="665656" cy="6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EE258B-57B9-445F-85C8-C3004A2EB21A}"/>
              </a:ext>
            </a:extLst>
          </p:cNvPr>
          <p:cNvSpPr/>
          <p:nvPr/>
        </p:nvSpPr>
        <p:spPr>
          <a:xfrm>
            <a:off x="865569" y="5773535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Franklin Gothic Book" panose="020B0503020102020204" pitchFamily="34" charset="0"/>
                <a:ea typeface="Calibri" panose="020F0502020204030204" pitchFamily="34" charset="0"/>
              </a:rPr>
              <a:t>http://uizo.ru/</a:t>
            </a:r>
            <a:endParaRPr lang="ru-RU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CC96606-874D-43A4-81C6-FC9F08D4F734}"/>
              </a:ext>
            </a:extLst>
          </p:cNvPr>
          <p:cNvSpPr/>
          <p:nvPr/>
        </p:nvSpPr>
        <p:spPr>
          <a:xfrm>
            <a:off x="3461071" y="5773535"/>
            <a:ext cx="157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  <a:ea typeface="Calibri" panose="020F0502020204030204" pitchFamily="34" charset="0"/>
              </a:rPr>
              <a:t>https://vk.com/club194307598</a:t>
            </a:r>
            <a:endParaRPr lang="ru-RU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BD6D60-FB66-4715-93FC-C4A0D660748E}"/>
              </a:ext>
            </a:extLst>
          </p:cNvPr>
          <p:cNvSpPr/>
          <p:nvPr/>
        </p:nvSpPr>
        <p:spPr>
          <a:xfrm>
            <a:off x="6530781" y="5704864"/>
            <a:ext cx="1475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https://ok.ru/group/57245351084108</a:t>
            </a:r>
            <a:endParaRPr lang="ru-RU" sz="12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48C73-6F2C-4F5B-9960-E70DCBD9C6D7}"/>
              </a:ext>
            </a:extLst>
          </p:cNvPr>
          <p:cNvSpPr/>
          <p:nvPr/>
        </p:nvSpPr>
        <p:spPr>
          <a:xfrm>
            <a:off x="9527833" y="5773535"/>
            <a:ext cx="1503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https://t.me/uizo48</a:t>
            </a:r>
            <a:endParaRPr lang="ru-RU" sz="1200" b="1" dirty="0"/>
          </a:p>
        </p:txBody>
      </p:sp>
      <p:pic>
        <p:nvPicPr>
          <p:cNvPr id="17" name="Рисунок 16" descr="Телефон">
            <a:extLst>
              <a:ext uri="{FF2B5EF4-FFF2-40B4-BE49-F238E27FC236}">
                <a16:creationId xmlns:a16="http://schemas.microsoft.com/office/drawing/2014/main" id="{F4ABBE7B-F438-45F9-ADE7-82D3664739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2322" y="2049516"/>
            <a:ext cx="454908" cy="454908"/>
          </a:xfrm>
          <a:prstGeom prst="rect">
            <a:avLst/>
          </a:prstGeom>
        </p:spPr>
      </p:pic>
      <p:pic>
        <p:nvPicPr>
          <p:cNvPr id="18" name="Рисунок 17" descr="Электронная почта">
            <a:extLst>
              <a:ext uri="{FF2B5EF4-FFF2-40B4-BE49-F238E27FC236}">
                <a16:creationId xmlns:a16="http://schemas.microsoft.com/office/drawing/2014/main" id="{F91EB97C-FD1D-422A-9310-878A561C63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6564" y="2465155"/>
            <a:ext cx="346424" cy="346424"/>
          </a:xfrm>
          <a:prstGeom prst="rect">
            <a:avLst/>
          </a:prstGeom>
        </p:spPr>
      </p:pic>
      <p:pic>
        <p:nvPicPr>
          <p:cNvPr id="19" name="Рисунок 18" descr="Интернет">
            <a:extLst>
              <a:ext uri="{FF2B5EF4-FFF2-40B4-BE49-F238E27FC236}">
                <a16:creationId xmlns:a16="http://schemas.microsoft.com/office/drawing/2014/main" id="{CE1D54B7-F11F-473D-96C5-5200CBF1FB5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59951" y="2811579"/>
            <a:ext cx="454908" cy="454908"/>
          </a:xfrm>
          <a:prstGeom prst="rect">
            <a:avLst/>
          </a:prstGeom>
        </p:spPr>
      </p:pic>
      <p:pic>
        <p:nvPicPr>
          <p:cNvPr id="20" name="Рисунок 19" descr="Открытый конверт">
            <a:extLst>
              <a:ext uri="{FF2B5EF4-FFF2-40B4-BE49-F238E27FC236}">
                <a16:creationId xmlns:a16="http://schemas.microsoft.com/office/drawing/2014/main" id="{9B418AE3-DEDF-4926-BC33-E0B7AF94332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16564" y="1742361"/>
            <a:ext cx="323806" cy="32380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198FC0-8CFA-4267-BCED-8852636AEF0E}"/>
              </a:ext>
            </a:extLst>
          </p:cNvPr>
          <p:cNvSpPr/>
          <p:nvPr/>
        </p:nvSpPr>
        <p:spPr>
          <a:xfrm>
            <a:off x="6973188" y="1715293"/>
            <a:ext cx="4362709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644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г. Липецк, ул. Валентина Скороходова, д. 2</a:t>
            </a:r>
            <a:endParaRPr lang="ru-RU" dirty="0"/>
          </a:p>
          <a:p>
            <a:pPr algn="just" defTabSz="1644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+7 (4742) 22-27-32</a:t>
            </a:r>
            <a:endParaRPr lang="ru-RU" dirty="0"/>
          </a:p>
          <a:p>
            <a:pPr algn="just" defTabSz="1644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kgi@admlr.lipetsk.ru</a:t>
            </a:r>
            <a:endParaRPr lang="ru-RU" dirty="0"/>
          </a:p>
          <a:p>
            <a:pPr algn="just" defTabSz="1644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http://uizo.ru/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E553F24-692F-4859-9DC6-1F8CB848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605" y="642940"/>
            <a:ext cx="10515600" cy="665655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ИМУЩЕСТВЕННЫХ И ЗЕМЕЛЬНЫХ ОТНОШЕНИЙ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467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{D53157B1-0997-41AB-8935-CE293125AC0F}tf56160789_win32</Template>
  <TotalTime>0</TotalTime>
  <Words>895</Words>
  <Application>Microsoft Office PowerPoint</Application>
  <PresentationFormat>Широкоэкранный</PresentationFormat>
  <Paragraphs>171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Bebas Neue Bold</vt:lpstr>
      <vt:lpstr>Bookman Old Style</vt:lpstr>
      <vt:lpstr>Calibri</vt:lpstr>
      <vt:lpstr>Franklin Gothic Book</vt:lpstr>
      <vt:lpstr>Gotham Pro</vt:lpstr>
      <vt:lpstr>Пользовательские</vt:lpstr>
      <vt:lpstr>Открытый диалог  с представителями предпринимательского сообщества по вопросам имущественных и земельных отношений</vt:lpstr>
      <vt:lpstr>Имущественная поддержка субъектам МСП, «самозанятым» гражданам </vt:lpstr>
      <vt:lpstr>ИМУЩЕСТВЕННАЯ ПОДДЕРЖКА  СУБЪЕКТОВ МСП И «САМОЗАНЯТЫХ» ГРАЖДАН</vt:lpstr>
      <vt:lpstr>ЛЬГОТЫ ПО АРЕНДНОЙ ПЛАТЕ СУБЪЕКТАМ МСП</vt:lpstr>
      <vt:lpstr>Приватизация государственного имущества, публичное предложение </vt:lpstr>
      <vt:lpstr>Презентация PowerPoint</vt:lpstr>
      <vt:lpstr>ПРИВАТИЗАЦИЯ ПО МИНИМАЛЬНО ДОПУСТИМОЙ ЦЕНЕ</vt:lpstr>
      <vt:lpstr>МИНИСТЕРСТВО ИМУЩЕСТВЕННЫХ И ЗЕМЕЛЬНЫХ ОТНОШЕНИЙ ЛИПЕЦКОЙ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2023-11-01T13:56:06Z</dcterms:created>
  <dcterms:modified xsi:type="dcterms:W3CDTF">2025-03-20T14:39:50Z</dcterms:modified>
</cp:coreProperties>
</file>