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94" r:id="rId2"/>
    <p:sldId id="267" r:id="rId3"/>
    <p:sldId id="297" r:id="rId4"/>
    <p:sldId id="268" r:id="rId5"/>
    <p:sldId id="299" r:id="rId6"/>
    <p:sldId id="300" r:id="rId7"/>
    <p:sldId id="298" r:id="rId8"/>
  </p:sldIdLst>
  <p:sldSz cx="12192000" cy="6858000"/>
  <p:notesSz cx="6808788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FF"/>
    <a:srgbClr val="005BB6"/>
    <a:srgbClr val="0051A8"/>
    <a:srgbClr val="FFFFFF"/>
    <a:srgbClr val="00A828"/>
    <a:srgbClr val="EEF1F7"/>
    <a:srgbClr val="4570B9"/>
    <a:srgbClr val="253775"/>
    <a:srgbClr val="EDF1F6"/>
    <a:srgbClr val="9DA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4"/>
    <p:restoredTop sz="94695"/>
  </p:normalViewPr>
  <p:slideViewPr>
    <p:cSldViewPr snapToGrid="0">
      <p:cViewPr>
        <p:scale>
          <a:sx n="110" d="100"/>
          <a:sy n="110" d="100"/>
        </p:scale>
        <p:origin x="-534" y="-102"/>
      </p:cViewPr>
      <p:guideLst>
        <p:guide orient="horz" pos="302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3128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1425"/>
            <a:ext cx="5954712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78722"/>
            <a:ext cx="544703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38FF63E0-4512-7908-96DA-D1DC97461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0575590C-26AA-64F6-DB99-604D1B7FF6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EFF3F9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2B863-0D15-434E-A415-CE534814B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938ABC3-DB24-5574-5E72-2B0DA5E664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52D24212-5E41-851B-AB53-B7870B43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5109AD-F8EA-0F7F-CD9F-5E8E9A5B1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9A0F1F1-2419-8E32-2AA6-F7D6C517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591115A5-BEE1-9E3F-1A41-00A1073570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FEAECE62-7C30-1590-850F-6B095E77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BD38B2-E9DB-761D-2F3E-54EF989A3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C97A9D-9A27-A47C-3BA8-4DA8C89B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4DC4CA8E-D50F-4F34-BDB5-49A1F926C1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2617042E-CA56-051A-8554-80E4B9B3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34ADEB0-1598-61E0-01EE-4C0EB33F0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ACDF917-C4C2-36CB-61F1-0C96FDE09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FA43CE25-A891-D332-866E-E2CFB50B71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8B5BDBEE-ECFE-C4EA-280F-F42A862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5C8029D-B7B9-319B-15D3-EC470B803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395FB828-B06C-C5D4-154D-45A1DDE5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Номер слайда 23">
            <a:extLst>
              <a:ext uri="{FF2B5EF4-FFF2-40B4-BE49-F238E27FC236}">
                <a16:creationId xmlns="" xmlns:a16="http://schemas.microsoft.com/office/drawing/2014/main" id="{A30C0AA3-83F6-5B93-71BE-BC87F268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3ABE2E9D-0D6E-4617-3C46-19DB2F5C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88377429-4E8C-9FB1-E728-F01E7A1B7D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98ECB53-F055-86B3-5E20-41C815C7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  <p:sp>
        <p:nvSpPr>
          <p:cNvPr id="14" name="Номер слайда 23">
            <a:extLst>
              <a:ext uri="{FF2B5EF4-FFF2-40B4-BE49-F238E27FC236}">
                <a16:creationId xmlns="" xmlns:a16="http://schemas.microsoft.com/office/drawing/2014/main" id="{0EADD5BE-B52F-B348-80AC-8996D74E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CFD61F-E17E-D5AA-6CF6-FDCE9F9D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4184374"/>
            <a:ext cx="7199869" cy="61444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26F83012-90A6-7775-C95D-31F3453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B32BC4-DDFA-230F-062A-8B0DCCC59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9DB3689F-6937-0AB7-5F27-5573922E0E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7" name="Номер слайда 23">
            <a:extLst>
              <a:ext uri="{FF2B5EF4-FFF2-40B4-BE49-F238E27FC236}">
                <a16:creationId xmlns="" xmlns:a16="http://schemas.microsoft.com/office/drawing/2014/main" id="{D6666C2A-A436-339A-E0C3-1953FAB3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="" xmlns:a16="http://schemas.microsoft.com/office/drawing/2014/main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58AA1DA3-E691-2FCC-6D8D-77F50769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CFE5093D-E607-B0E3-EBDC-5B1759F4C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9946" y="3578085"/>
            <a:ext cx="8756821" cy="52993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959C109-4CA2-C036-7E6F-B09730054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9945" y="4108022"/>
            <a:ext cx="8756822" cy="452738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BB7B37-DF10-18A1-FFE7-35ECBCE83C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BD7763D7-935C-23E7-7FE5-B856BF1659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42C7DE29-D9B7-98C7-1AEC-EE3A09E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FC5ECDEB-1878-D6C0-AA03-8470B47E51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2942972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BF4A0465-45BB-46FB-7603-CF2CDCBE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056462-8850-005E-D86F-EC418FEF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4FDB9A7-4A78-F6F0-488C-72F47F1CA3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EB14B704-0D1F-D722-0480-E583383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2AC5D2-426D-4A2C-4771-9BBCCF4D7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82BBA4-161D-229A-1178-C863E872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AF14439E-B0A4-7F45-BDCA-CA6D03BC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8CEB51-8BE2-0355-0041-65827C389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CA8946-14B3-D407-5F3C-CD388E1253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7EC71D91-9694-F036-D6D0-9B5050DD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9E15AFE-B740-BD37-0F11-C67B32B5B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8BD33E5-C315-43F3-A702-2A7733A4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FA90F14-6683-A176-78C1-A33DF65BEC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Ключевые изменения по НДС в 2026 году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039316E-369F-FA5E-6EEB-EBFA6952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6" y="1638867"/>
            <a:ext cx="1566368" cy="17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553" y="435974"/>
            <a:ext cx="9949543" cy="8062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Изменения законодательства по НДС</a:t>
            </a:r>
            <a:br>
              <a:rPr lang="ru-RU" sz="3100" dirty="0" smtClean="0"/>
            </a:br>
            <a:r>
              <a:rPr lang="ru-RU" sz="2000" dirty="0" smtClean="0"/>
              <a:t>ФЗ № 425-ФЗ </a:t>
            </a:r>
            <a:r>
              <a:rPr lang="ru-RU" sz="2000" dirty="0"/>
              <a:t>от 28.11.2025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01193830-8341-64D5-030A-6DF37B33F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002" y="1392806"/>
            <a:ext cx="10694997" cy="499936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Повышение основной ставки НДС с 20% до 22%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С 01.01.2025 налогоплательщики УСН признаются плательщиками НДС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/>
              <a:t>С 2026 года предусмотрено поэтапное снижение порога доходов для освобождения от уплаты НДС </a:t>
            </a:r>
            <a:r>
              <a:rPr lang="ru-RU" sz="2000" smtClean="0"/>
              <a:t>для налогоплательщиков, </a:t>
            </a:r>
            <a:r>
              <a:rPr lang="ru-RU" sz="2000" dirty="0" smtClean="0"/>
              <a:t>применяющих УСН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Комиссия </a:t>
            </a:r>
            <a:r>
              <a:rPr lang="ru-RU" sz="2000" dirty="0" smtClean="0"/>
              <a:t>за банковские операции (</a:t>
            </a:r>
            <a:r>
              <a:rPr lang="ru-RU" sz="2000" dirty="0" err="1" smtClean="0"/>
              <a:t>эквайринг</a:t>
            </a:r>
            <a:r>
              <a:rPr lang="ru-RU" sz="2000" dirty="0" smtClean="0"/>
              <a:t>, СБП, процессинг) </a:t>
            </a:r>
            <a:r>
              <a:rPr lang="ru-RU" sz="2000" dirty="0"/>
              <a:t>с 01.01.2026 подлежит обложению </a:t>
            </a:r>
            <a:r>
              <a:rPr lang="ru-RU" sz="2000" dirty="0" smtClean="0"/>
              <a:t>НДС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Продление льготы для </a:t>
            </a:r>
            <a:r>
              <a:rPr lang="en-US" sz="2000" dirty="0" smtClean="0"/>
              <a:t>IT-</a:t>
            </a:r>
            <a:r>
              <a:rPr lang="ru-RU" sz="2000" dirty="0" smtClean="0"/>
              <a:t>сектора и туроператоров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Продление заявительного порядка возмещения НДС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Изменение реквизитов в счет-фактурах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036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2861" y="684528"/>
            <a:ext cx="6608950" cy="332420"/>
          </a:xfrm>
          <a:prstGeom prst="roundRect">
            <a:avLst>
              <a:gd name="adj" fmla="val 8895"/>
            </a:avLst>
          </a:prstGeom>
          <a:solidFill>
            <a:schemeClr val="accent3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163" y="262092"/>
            <a:ext cx="5631678" cy="5886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Пороговые </a:t>
            </a:r>
            <a:r>
              <a:rPr lang="ru-RU" sz="2000" dirty="0"/>
              <a:t>значения доходов для уплаты НДС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плательщиками </a:t>
            </a:r>
            <a:r>
              <a:rPr lang="ru-RU" sz="2000" dirty="0"/>
              <a:t>УСН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DE69006-67ED-3D9F-A1A5-3AEC2DE4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0470" y="1446554"/>
            <a:ext cx="2151190" cy="628468"/>
          </a:xfrm>
          <a:prstGeom prst="roundRect">
            <a:avLst>
              <a:gd name="adj" fmla="val 889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 2025 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683" y="1360325"/>
            <a:ext cx="187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60 </a:t>
            </a:r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32800" y="2272410"/>
            <a:ext cx="5461164" cy="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8683" y="2481522"/>
            <a:ext cx="211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20 </a:t>
            </a:r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80469" y="2507504"/>
            <a:ext cx="2151191" cy="628468"/>
          </a:xfrm>
          <a:prstGeom prst="roundRect">
            <a:avLst>
              <a:gd name="adj" fmla="val 889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 </a:t>
            </a:r>
            <a:r>
              <a:rPr lang="ru-RU" sz="2400" b="1" dirty="0" smtClean="0">
                <a:solidFill>
                  <a:schemeClr val="bg1"/>
                </a:solidFill>
              </a:rPr>
              <a:t>2026 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96977" y="3313572"/>
            <a:ext cx="5396987" cy="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982" y="3535985"/>
            <a:ext cx="237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15 </a:t>
            </a:r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80471" y="3535985"/>
            <a:ext cx="2151191" cy="628468"/>
          </a:xfrm>
          <a:prstGeom prst="roundRect">
            <a:avLst>
              <a:gd name="adj" fmla="val 889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 </a:t>
            </a:r>
            <a:r>
              <a:rPr lang="ru-RU" sz="2400" b="1" dirty="0" smtClean="0">
                <a:solidFill>
                  <a:schemeClr val="bg1"/>
                </a:solidFill>
              </a:rPr>
              <a:t>2027 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96978" y="4345770"/>
            <a:ext cx="5460358" cy="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8683" y="4568942"/>
            <a:ext cx="237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10 </a:t>
            </a:r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980470" y="4558835"/>
            <a:ext cx="2151191" cy="628468"/>
          </a:xfrm>
          <a:prstGeom prst="roundRect">
            <a:avLst>
              <a:gd name="adj" fmla="val 889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 </a:t>
            </a:r>
            <a:r>
              <a:rPr lang="ru-RU" sz="2400" b="1" dirty="0" smtClean="0">
                <a:solidFill>
                  <a:schemeClr val="bg1"/>
                </a:solidFill>
              </a:rPr>
              <a:t>2028 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96976" y="5368439"/>
            <a:ext cx="5460360" cy="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8683" y="5658818"/>
            <a:ext cx="492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Освобождение от НДС (ст. 145 НК РФ) в 2026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39062" y="5547723"/>
            <a:ext cx="5842695" cy="806845"/>
          </a:xfrm>
          <a:prstGeom prst="roundRect">
            <a:avLst>
              <a:gd name="adj" fmla="val 8895"/>
            </a:avLst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 переходе на УСН: </a:t>
            </a:r>
            <a:r>
              <a:rPr lang="en-US" sz="12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&lt; </a:t>
            </a:r>
            <a:r>
              <a:rPr lang="ru-RU" sz="12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20 млн доход за прошлый год, </a:t>
            </a:r>
            <a:endParaRPr lang="en-US" sz="12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При продолжении УСН: </a:t>
            </a:r>
            <a:r>
              <a:rPr lang="en-US" sz="12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&lt; </a:t>
            </a:r>
            <a:r>
              <a:rPr lang="ru-RU" sz="12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20 млн доход за прошлый год,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Вновь созданная организация на УСН: с даты постановки на учет</a:t>
            </a:r>
            <a:endParaRPr lang="ru-RU" sz="1200" i="1" dirty="0">
              <a:solidFill>
                <a:srgbClr val="253775"/>
              </a:solidFill>
              <a:latin typeface="Arial Narrow" panose="020B0606020202030204" pitchFamily="3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870939" y="1360325"/>
            <a:ext cx="0" cy="4008114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6033002" y="1138687"/>
            <a:ext cx="5448756" cy="2158656"/>
          </a:xfrm>
          <a:prstGeom prst="roundRect">
            <a:avLst>
              <a:gd name="adj" fmla="val 8895"/>
            </a:avLst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Налогоплательщик УСН вправе применять общеустановленные ставки НДС (22%, 10%, 0%) или выбрать одну из специальных ставок 5 % или 7 %.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При </a:t>
            </a:r>
            <a:r>
              <a:rPr lang="ru-RU" sz="1400" dirty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этом выбранная ставка НДС должна применяться ко всем операциям, являющимся объектом налогообложения НДС.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Отсутствует </a:t>
            </a:r>
            <a:r>
              <a:rPr lang="ru-RU" sz="1400" dirty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право на применение налогового вычета </a:t>
            </a: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 (входной НДС ) при применении пониженных ставок 5% и 7%.</a:t>
            </a:r>
            <a:endParaRPr lang="ru-RU" sz="1400" dirty="0">
              <a:solidFill>
                <a:srgbClr val="253775"/>
              </a:solidFill>
              <a:latin typeface="Arial Narrow" panose="020B0606020202030204" pitchFamily="3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Уведомлять </a:t>
            </a:r>
            <a:r>
              <a:rPr lang="ru-RU" sz="1400" dirty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налоговый орган при выборе ставки не требуется.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Плательщики </a:t>
            </a:r>
            <a:r>
              <a:rPr lang="ru-RU" sz="1400" dirty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обязаны применять специальные ставки в течение 12 кварталов подряд</a:t>
            </a: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.</a:t>
            </a:r>
            <a:endParaRPr lang="ru-RU" sz="1400" dirty="0">
              <a:solidFill>
                <a:srgbClr val="253775"/>
              </a:solidFill>
              <a:latin typeface="Arial Narrow" panose="020B0606020202030204" pitchFamily="3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33002" y="3431706"/>
            <a:ext cx="5448756" cy="1937018"/>
          </a:xfrm>
          <a:prstGeom prst="roundRect">
            <a:avLst>
              <a:gd name="adj" fmla="val 8895"/>
            </a:avLst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srgbClr val="253775"/>
              </a:solidFill>
              <a:latin typeface="Arial Narrow" panose="020B0606020202030204" pitchFamily="3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Для тех кто в 2026 году впервые перешел на НДС и применяет пониженные ставки 5% или 7% - вправе однократно отказаться от них в течение первого года уплаты НДС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Предусмотрен мораторий на штрафы за несвоевременное представление декларации по НДС для плательщиков УСН, которые впервые допустят нарушение в 2026 году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rgbClr val="253775"/>
              </a:solidFill>
              <a:latin typeface="Arial Narrow" panose="020B0606020202030204" pitchFamily="3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0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188DA4F8-80ED-AA89-2744-295EDC15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20478" y="518318"/>
            <a:ext cx="6608950" cy="332420"/>
          </a:xfrm>
          <a:prstGeom prst="roundRect">
            <a:avLst>
              <a:gd name="adj" fmla="val 8895"/>
            </a:avLst>
          </a:prstGeom>
          <a:solidFill>
            <a:schemeClr val="accent3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9114" y="390205"/>
            <a:ext cx="5631678" cy="5886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УСН-плательщики = плательщики НДС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3672" y="1379919"/>
            <a:ext cx="231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&lt; 20 </a:t>
            </a:r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85637" y="1360325"/>
            <a:ext cx="2912473" cy="828960"/>
          </a:xfrm>
          <a:prstGeom prst="roundRect">
            <a:avLst>
              <a:gd name="adj" fmla="val 8895"/>
            </a:avLst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53775"/>
                </a:solidFill>
                <a:latin typeface="Arial Narrow" panose="020B0606020202030204" pitchFamily="34" charset="0"/>
                <a:ea typeface="Roboto Condensed" panose="020B0604020202020204" charset="0"/>
                <a:cs typeface="Roboto Condensed" panose="020B0604020202020204" charset="0"/>
              </a:rPr>
              <a:t>Ст. 145 НК РФ:</a:t>
            </a:r>
            <a:endParaRPr lang="ru-RU" sz="1600" i="1" dirty="0">
              <a:solidFill>
                <a:srgbClr val="253775"/>
              </a:solidFill>
              <a:latin typeface="Arial Narrow" panose="020B0606020202030204" pitchFamily="3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61947" y="1360325"/>
            <a:ext cx="4800277" cy="828960"/>
          </a:xfrm>
          <a:prstGeom prst="roundRect">
            <a:avLst>
              <a:gd name="adj" fmla="val 8895"/>
            </a:avLst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ea typeface="Roboto Condensed" panose="020B0604020202020204" charset="0"/>
                <a:cs typeface="Roboto Condensed" panose="020B0604020202020204" charset="0"/>
              </a:rPr>
              <a:t>Освобождение от НДС</a:t>
            </a:r>
          </a:p>
          <a:p>
            <a:pPr algn="ctr"/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Отсутствует обязанность выставлять счета-фактуры, вести книгу покупок и книгу продаж</a:t>
            </a:r>
            <a:endParaRPr lang="ru-RU" sz="1400" dirty="0">
              <a:solidFill>
                <a:schemeClr val="bg1">
                  <a:lumMod val="10000"/>
                </a:schemeClr>
              </a:solidFill>
              <a:ea typeface="Roboto Condensed" panose="020B0604020202020204" charset="0"/>
              <a:cs typeface="Roboto Condensed" panose="020B060402020202020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64030" y="2267287"/>
            <a:ext cx="11241741" cy="896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6957" y="2718260"/>
            <a:ext cx="302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20 – 272,5 </a:t>
            </a:r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42773" y="2412957"/>
            <a:ext cx="2542127" cy="628468"/>
          </a:xfrm>
          <a:prstGeom prst="roundRect">
            <a:avLst>
              <a:gd name="adj" fmla="val 8895"/>
            </a:avLst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rgbClr val="005BB6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Общая ставка НДС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(22% с 2026)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42773" y="3175963"/>
            <a:ext cx="2542127" cy="628468"/>
          </a:xfrm>
          <a:prstGeom prst="roundRect">
            <a:avLst>
              <a:gd name="adj" fmla="val 8895"/>
            </a:avLst>
          </a:prstGeom>
          <a:gradFill>
            <a:gsLst>
              <a:gs pos="0">
                <a:srgbClr val="00B050"/>
              </a:gs>
              <a:gs pos="98000">
                <a:srgbClr val="00B050"/>
              </a:gs>
              <a:gs pos="100000">
                <a:srgbClr val="00A828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rgbClr val="EDF1F6"/>
                </a:solidFill>
              </a:rPr>
              <a:t>Пониженная </a:t>
            </a:r>
            <a:r>
              <a:rPr lang="ru-RU" sz="1400" dirty="0">
                <a:solidFill>
                  <a:srgbClr val="EDF1F6"/>
                </a:solidFill>
              </a:rPr>
              <a:t>ставка НДС</a:t>
            </a:r>
          </a:p>
          <a:p>
            <a:pPr lvl="0" algn="ctr"/>
            <a:r>
              <a:rPr lang="ru-RU" sz="2000" b="1" dirty="0" smtClean="0">
                <a:solidFill>
                  <a:srgbClr val="EDF1F6"/>
                </a:solidFill>
              </a:rPr>
              <a:t>(5%)</a:t>
            </a:r>
            <a:endParaRPr lang="ru-RU" sz="2000" b="1" dirty="0">
              <a:solidFill>
                <a:srgbClr val="EDF1F6"/>
              </a:solidFill>
            </a:endParaRPr>
          </a:p>
        </p:txBody>
      </p:sp>
      <p:cxnSp>
        <p:nvCxnSpPr>
          <p:cNvPr id="19" name="Прямая соединительная линия 18"/>
          <p:cNvCxnSpPr>
            <a:stCxn id="16" idx="1"/>
          </p:cNvCxnSpPr>
          <p:nvPr/>
        </p:nvCxnSpPr>
        <p:spPr>
          <a:xfrm flipH="1">
            <a:off x="3165553" y="2727191"/>
            <a:ext cx="477220" cy="4097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7" idx="1"/>
          </p:cNvCxnSpPr>
          <p:nvPr/>
        </p:nvCxnSpPr>
        <p:spPr>
          <a:xfrm flipH="1" flipV="1">
            <a:off x="3165553" y="3136961"/>
            <a:ext cx="477220" cy="353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6399087" y="2412957"/>
            <a:ext cx="4699023" cy="3145260"/>
          </a:xfrm>
          <a:prstGeom prst="roundRect">
            <a:avLst>
              <a:gd name="adj" fmla="val 8895"/>
            </a:avLst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Обязанность налогоплательщиков</a:t>
            </a:r>
          </a:p>
          <a:p>
            <a:endParaRPr lang="ru-RU" sz="1400" dirty="0" smtClean="0">
              <a:solidFill>
                <a:schemeClr val="bg1">
                  <a:lumMod val="10000"/>
                </a:schemeClr>
              </a:solidFill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выставлять счета-фактуры с НДС</a:t>
            </a: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chemeClr val="bg1">
                  <a:lumMod val="10000"/>
                </a:schemeClr>
              </a:solidFill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вести книгу продаж /книгу покупок</a:t>
            </a: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chemeClr val="bg1">
                  <a:lumMod val="10000"/>
                </a:schemeClr>
              </a:solidFill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представлять декларации по НДС не позднее 25 числа месяца следующего после окончания налогового периода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chemeClr val="bg1">
                  <a:lumMod val="10000"/>
                </a:schemeClr>
              </a:solidFill>
              <a:ea typeface="Roboto Condensed" panose="020B0604020202020204" charset="0"/>
              <a:cs typeface="Roboto Condensed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н</a:t>
            </a: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алог уплачивается равными частями в течении 3 месяцев после отчетного периода не позднее 28 числа каждого месяца</a:t>
            </a:r>
          </a:p>
          <a:p>
            <a:endParaRPr lang="ru-RU" sz="1400" dirty="0">
              <a:solidFill>
                <a:schemeClr val="bg1">
                  <a:lumMod val="10000"/>
                </a:schemeClr>
              </a:solidFill>
              <a:ea typeface="Roboto Condensed" panose="020B0604020202020204" charset="0"/>
              <a:cs typeface="Roboto Condensed" panose="020B060402020202020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57636" y="3968105"/>
            <a:ext cx="58482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9732" y="4437809"/>
            <a:ext cx="3026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272,5 – 490,5 </a:t>
            </a:r>
          </a:p>
          <a:p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42769" y="4175587"/>
            <a:ext cx="2542127" cy="628468"/>
          </a:xfrm>
          <a:prstGeom prst="roundRect">
            <a:avLst>
              <a:gd name="adj" fmla="val 889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Общая ставка НДС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(22%)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642770" y="4929749"/>
            <a:ext cx="2542127" cy="628468"/>
          </a:xfrm>
          <a:prstGeom prst="roundRect">
            <a:avLst>
              <a:gd name="adj" fmla="val 8895"/>
            </a:avLst>
          </a:prstGeom>
          <a:gradFill>
            <a:gsLst>
              <a:gs pos="0">
                <a:srgbClr val="00B050"/>
              </a:gs>
              <a:gs pos="98000">
                <a:srgbClr val="00B050"/>
              </a:gs>
              <a:gs pos="100000">
                <a:srgbClr val="00A828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rgbClr val="EDF1F6"/>
                </a:solidFill>
              </a:rPr>
              <a:t>Пониженная </a:t>
            </a:r>
            <a:r>
              <a:rPr lang="ru-RU" sz="1400" dirty="0">
                <a:solidFill>
                  <a:srgbClr val="EDF1F6"/>
                </a:solidFill>
              </a:rPr>
              <a:t>ставка НДС</a:t>
            </a:r>
          </a:p>
          <a:p>
            <a:pPr lvl="0" algn="ctr"/>
            <a:r>
              <a:rPr lang="ru-RU" sz="2000" b="1" dirty="0" smtClean="0">
                <a:solidFill>
                  <a:srgbClr val="EDF1F6"/>
                </a:solidFill>
              </a:rPr>
              <a:t>(7%)</a:t>
            </a:r>
            <a:endParaRPr lang="ru-RU" sz="2000" b="1" dirty="0">
              <a:solidFill>
                <a:srgbClr val="EDF1F6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19536" y="5789063"/>
            <a:ext cx="11241741" cy="896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3642771" y="5965407"/>
            <a:ext cx="2542127" cy="628468"/>
          </a:xfrm>
          <a:prstGeom prst="roundRect">
            <a:avLst>
              <a:gd name="adj" fmla="val 889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Общая ставка НДС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(10%, 22%)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3167658" y="4890747"/>
            <a:ext cx="477220" cy="353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3167658" y="4480977"/>
            <a:ext cx="477220" cy="4097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7213" y="5956475"/>
            <a:ext cx="302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&gt; 490,5 </a:t>
            </a:r>
            <a:r>
              <a:rPr lang="ru-RU" sz="2000" b="1" dirty="0" smtClean="0">
                <a:solidFill>
                  <a:srgbClr val="0681B0"/>
                </a:solidFill>
                <a:latin typeface="Arial Narrow" panose="020B0606020202030204" pitchFamily="34" charset="0"/>
              </a:rPr>
              <a:t>млн руб.</a:t>
            </a:r>
            <a:endParaRPr lang="ru-RU" sz="2000" b="1" dirty="0">
              <a:solidFill>
                <a:srgbClr val="0681B0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475284" y="5956475"/>
            <a:ext cx="4546623" cy="695737"/>
          </a:xfrm>
          <a:prstGeom prst="roundRect">
            <a:avLst>
              <a:gd name="adj" fmla="val 8895"/>
            </a:avLst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  <a:ea typeface="Roboto Condensed" panose="020B0604020202020204" charset="0"/>
                <a:cs typeface="Roboto Condensed" panose="020B0604020202020204" charset="0"/>
              </a:rPr>
              <a:t>Утрата права на УСН - </a:t>
            </a: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  <a:ea typeface="Roboto Condensed" panose="020B0604020202020204" charset="0"/>
                <a:cs typeface="Roboto Condensed" panose="020B0604020202020204" charset="0"/>
              </a:rPr>
              <a:t>переход на общую систему налогообложения</a:t>
            </a:r>
          </a:p>
        </p:txBody>
      </p:sp>
    </p:spTree>
    <p:extLst>
      <p:ext uri="{BB962C8B-B14F-4D97-AF65-F5344CB8AC3E}">
        <p14:creationId xmlns:p14="http://schemas.microsoft.com/office/powerpoint/2010/main" val="421354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2444691" y="3785992"/>
            <a:ext cx="6608950" cy="332420"/>
          </a:xfrm>
          <a:prstGeom prst="roundRect">
            <a:avLst>
              <a:gd name="adj" fmla="val 8895"/>
            </a:avLst>
          </a:prstGeom>
          <a:solidFill>
            <a:srgbClr val="F8FA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72235" y="275202"/>
            <a:ext cx="6608950" cy="332420"/>
          </a:xfrm>
          <a:prstGeom prst="roundRect">
            <a:avLst>
              <a:gd name="adj" fmla="val 8895"/>
            </a:avLst>
          </a:prstGeom>
          <a:solidFill>
            <a:schemeClr val="accent3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0838" y="167201"/>
            <a:ext cx="5631678" cy="5886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НДС при превышении ЛИМИТА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Параллелограмм 11"/>
          <p:cNvSpPr/>
          <p:nvPr/>
        </p:nvSpPr>
        <p:spPr>
          <a:xfrm flipV="1">
            <a:off x="1761512" y="2661913"/>
            <a:ext cx="1998403" cy="508958"/>
          </a:xfrm>
          <a:prstGeom prst="parallelogram">
            <a:avLst>
              <a:gd name="adj" fmla="val 126124"/>
            </a:avLst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/>
        </p:nvSpPr>
        <p:spPr>
          <a:xfrm>
            <a:off x="1557835" y="2631697"/>
            <a:ext cx="1564927" cy="569344"/>
          </a:xfrm>
          <a:prstGeom prst="parallelogram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5 </a:t>
            </a:r>
            <a:r>
              <a:rPr lang="ru-RU" sz="1400" b="1" dirty="0" err="1" smtClean="0"/>
              <a:t>млн.руб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17" name="Параллелограмм 16"/>
          <p:cNvSpPr/>
          <p:nvPr/>
        </p:nvSpPr>
        <p:spPr>
          <a:xfrm flipV="1">
            <a:off x="4183812" y="2101196"/>
            <a:ext cx="2548596" cy="1121434"/>
          </a:xfrm>
          <a:prstGeom prst="parallelogram">
            <a:avLst>
              <a:gd name="adj" fmla="val 126124"/>
            </a:avLst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17"/>
          <p:cNvSpPr/>
          <p:nvPr/>
        </p:nvSpPr>
        <p:spPr>
          <a:xfrm>
            <a:off x="3700783" y="2075293"/>
            <a:ext cx="1565247" cy="1112809"/>
          </a:xfrm>
          <a:prstGeom prst="parallelogram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15 </a:t>
            </a:r>
            <a:r>
              <a:rPr lang="ru-RU" sz="1400" b="1" dirty="0" err="1"/>
              <a:t>млн.руб</a:t>
            </a:r>
            <a:r>
              <a:rPr lang="ru-RU" sz="1400" b="1" dirty="0"/>
              <a:t>.</a:t>
            </a:r>
          </a:p>
          <a:p>
            <a:pPr algn="ctr"/>
            <a:endParaRPr lang="ru-RU" dirty="0"/>
          </a:p>
        </p:txBody>
      </p:sp>
      <p:sp>
        <p:nvSpPr>
          <p:cNvPr id="19" name="Параллелограмм 18"/>
          <p:cNvSpPr/>
          <p:nvPr/>
        </p:nvSpPr>
        <p:spPr>
          <a:xfrm flipV="1">
            <a:off x="6549896" y="1513821"/>
            <a:ext cx="3387361" cy="1700824"/>
          </a:xfrm>
          <a:prstGeom prst="parallelogram">
            <a:avLst>
              <a:gd name="adj" fmla="val 126124"/>
            </a:avLst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6222465" y="1521806"/>
            <a:ext cx="1570008" cy="1712342"/>
          </a:xfrm>
          <a:prstGeom prst="parallelogram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0051A8"/>
              </a:gs>
            </a:gsLst>
            <a:lin ang="54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31 </a:t>
            </a:r>
            <a:r>
              <a:rPr lang="ru-RU" sz="1400" b="1" dirty="0" err="1"/>
              <a:t>млн.руб</a:t>
            </a:r>
            <a:r>
              <a:rPr lang="ru-RU" sz="1400" b="1" dirty="0"/>
              <a:t>.</a:t>
            </a:r>
          </a:p>
          <a:p>
            <a:pPr algn="ctr"/>
            <a:endParaRPr lang="ru-RU" dirty="0"/>
          </a:p>
        </p:txBody>
      </p:sp>
      <p:sp>
        <p:nvSpPr>
          <p:cNvPr id="21" name="Стрелка вниз 20"/>
          <p:cNvSpPr/>
          <p:nvPr/>
        </p:nvSpPr>
        <p:spPr>
          <a:xfrm rot="11477605">
            <a:off x="8688978" y="556308"/>
            <a:ext cx="1449904" cy="2796324"/>
          </a:xfrm>
          <a:custGeom>
            <a:avLst/>
            <a:gdLst>
              <a:gd name="connsiteX0" fmla="*/ 0 w 2461690"/>
              <a:gd name="connsiteY0" fmla="*/ 2528781 h 3080717"/>
              <a:gd name="connsiteX1" fmla="*/ 604923 w 2461690"/>
              <a:gd name="connsiteY1" fmla="*/ 2528781 h 3080717"/>
              <a:gd name="connsiteX2" fmla="*/ 604923 w 2461690"/>
              <a:gd name="connsiteY2" fmla="*/ 0 h 3080717"/>
              <a:gd name="connsiteX3" fmla="*/ 1856767 w 2461690"/>
              <a:gd name="connsiteY3" fmla="*/ 0 h 3080717"/>
              <a:gd name="connsiteX4" fmla="*/ 1856767 w 2461690"/>
              <a:gd name="connsiteY4" fmla="*/ 2528781 h 3080717"/>
              <a:gd name="connsiteX5" fmla="*/ 2461690 w 2461690"/>
              <a:gd name="connsiteY5" fmla="*/ 2528781 h 3080717"/>
              <a:gd name="connsiteX6" fmla="*/ 1230845 w 2461690"/>
              <a:gd name="connsiteY6" fmla="*/ 3080717 h 3080717"/>
              <a:gd name="connsiteX7" fmla="*/ 0 w 2461690"/>
              <a:gd name="connsiteY7" fmla="*/ 2528781 h 3080717"/>
              <a:gd name="connsiteX0" fmla="*/ 0 w 2461690"/>
              <a:gd name="connsiteY0" fmla="*/ 2528781 h 3080717"/>
              <a:gd name="connsiteX1" fmla="*/ 604923 w 2461690"/>
              <a:gd name="connsiteY1" fmla="*/ 2528781 h 3080717"/>
              <a:gd name="connsiteX2" fmla="*/ 635306 w 2461690"/>
              <a:gd name="connsiteY2" fmla="*/ 240240 h 3080717"/>
              <a:gd name="connsiteX3" fmla="*/ 1856767 w 2461690"/>
              <a:gd name="connsiteY3" fmla="*/ 0 h 3080717"/>
              <a:gd name="connsiteX4" fmla="*/ 1856767 w 2461690"/>
              <a:gd name="connsiteY4" fmla="*/ 2528781 h 3080717"/>
              <a:gd name="connsiteX5" fmla="*/ 2461690 w 2461690"/>
              <a:gd name="connsiteY5" fmla="*/ 2528781 h 3080717"/>
              <a:gd name="connsiteX6" fmla="*/ 1230845 w 2461690"/>
              <a:gd name="connsiteY6" fmla="*/ 3080717 h 3080717"/>
              <a:gd name="connsiteX7" fmla="*/ 0 w 2461690"/>
              <a:gd name="connsiteY7" fmla="*/ 2528781 h 3080717"/>
              <a:gd name="connsiteX0" fmla="*/ 0 w 2461690"/>
              <a:gd name="connsiteY0" fmla="*/ 2528781 h 3158542"/>
              <a:gd name="connsiteX1" fmla="*/ 604923 w 2461690"/>
              <a:gd name="connsiteY1" fmla="*/ 2528781 h 3158542"/>
              <a:gd name="connsiteX2" fmla="*/ 635306 w 2461690"/>
              <a:gd name="connsiteY2" fmla="*/ 240240 h 3158542"/>
              <a:gd name="connsiteX3" fmla="*/ 1856767 w 2461690"/>
              <a:gd name="connsiteY3" fmla="*/ 0 h 3158542"/>
              <a:gd name="connsiteX4" fmla="*/ 1856767 w 2461690"/>
              <a:gd name="connsiteY4" fmla="*/ 2528781 h 3158542"/>
              <a:gd name="connsiteX5" fmla="*/ 2461690 w 2461690"/>
              <a:gd name="connsiteY5" fmla="*/ 2528781 h 3158542"/>
              <a:gd name="connsiteX6" fmla="*/ 1237589 w 2461690"/>
              <a:gd name="connsiteY6" fmla="*/ 3158542 h 3158542"/>
              <a:gd name="connsiteX7" fmla="*/ 0 w 2461690"/>
              <a:gd name="connsiteY7" fmla="*/ 2528781 h 3158542"/>
              <a:gd name="connsiteX0" fmla="*/ 0 w 2394015"/>
              <a:gd name="connsiteY0" fmla="*/ 2528781 h 3158542"/>
              <a:gd name="connsiteX1" fmla="*/ 604923 w 2394015"/>
              <a:gd name="connsiteY1" fmla="*/ 2528781 h 3158542"/>
              <a:gd name="connsiteX2" fmla="*/ 635306 w 2394015"/>
              <a:gd name="connsiteY2" fmla="*/ 240240 h 3158542"/>
              <a:gd name="connsiteX3" fmla="*/ 1856767 w 2394015"/>
              <a:gd name="connsiteY3" fmla="*/ 0 h 3158542"/>
              <a:gd name="connsiteX4" fmla="*/ 1856767 w 2394015"/>
              <a:gd name="connsiteY4" fmla="*/ 2528781 h 3158542"/>
              <a:gd name="connsiteX5" fmla="*/ 2394015 w 2394015"/>
              <a:gd name="connsiteY5" fmla="*/ 2542296 h 3158542"/>
              <a:gd name="connsiteX6" fmla="*/ 1237589 w 2394015"/>
              <a:gd name="connsiteY6" fmla="*/ 3158542 h 3158542"/>
              <a:gd name="connsiteX7" fmla="*/ 0 w 2394015"/>
              <a:gd name="connsiteY7" fmla="*/ 2528781 h 3158542"/>
              <a:gd name="connsiteX0" fmla="*/ 0 w 2199462"/>
              <a:gd name="connsiteY0" fmla="*/ 2528781 h 3158542"/>
              <a:gd name="connsiteX1" fmla="*/ 604923 w 2199462"/>
              <a:gd name="connsiteY1" fmla="*/ 2528781 h 3158542"/>
              <a:gd name="connsiteX2" fmla="*/ 635306 w 2199462"/>
              <a:gd name="connsiteY2" fmla="*/ 240240 h 3158542"/>
              <a:gd name="connsiteX3" fmla="*/ 1856767 w 2199462"/>
              <a:gd name="connsiteY3" fmla="*/ 0 h 3158542"/>
              <a:gd name="connsiteX4" fmla="*/ 1856767 w 2199462"/>
              <a:gd name="connsiteY4" fmla="*/ 2528781 h 3158542"/>
              <a:gd name="connsiteX5" fmla="*/ 2199462 w 2199462"/>
              <a:gd name="connsiteY5" fmla="*/ 2537530 h 3158542"/>
              <a:gd name="connsiteX6" fmla="*/ 1237589 w 2199462"/>
              <a:gd name="connsiteY6" fmla="*/ 3158542 h 3158542"/>
              <a:gd name="connsiteX7" fmla="*/ 0 w 2199462"/>
              <a:gd name="connsiteY7" fmla="*/ 2528781 h 3158542"/>
              <a:gd name="connsiteX0" fmla="*/ 0 w 1977842"/>
              <a:gd name="connsiteY0" fmla="*/ 2536698 h 3158542"/>
              <a:gd name="connsiteX1" fmla="*/ 383303 w 1977842"/>
              <a:gd name="connsiteY1" fmla="*/ 2528781 h 3158542"/>
              <a:gd name="connsiteX2" fmla="*/ 413686 w 1977842"/>
              <a:gd name="connsiteY2" fmla="*/ 240240 h 3158542"/>
              <a:gd name="connsiteX3" fmla="*/ 1635147 w 1977842"/>
              <a:gd name="connsiteY3" fmla="*/ 0 h 3158542"/>
              <a:gd name="connsiteX4" fmla="*/ 1635147 w 1977842"/>
              <a:gd name="connsiteY4" fmla="*/ 2528781 h 3158542"/>
              <a:gd name="connsiteX5" fmla="*/ 1977842 w 1977842"/>
              <a:gd name="connsiteY5" fmla="*/ 2537530 h 3158542"/>
              <a:gd name="connsiteX6" fmla="*/ 1015969 w 1977842"/>
              <a:gd name="connsiteY6" fmla="*/ 3158542 h 3158542"/>
              <a:gd name="connsiteX7" fmla="*/ 0 w 1977842"/>
              <a:gd name="connsiteY7" fmla="*/ 2536698 h 3158542"/>
              <a:gd name="connsiteX0" fmla="*/ 0 w 1977842"/>
              <a:gd name="connsiteY0" fmla="*/ 2536698 h 3158542"/>
              <a:gd name="connsiteX1" fmla="*/ 383303 w 1977842"/>
              <a:gd name="connsiteY1" fmla="*/ 2528781 h 3158542"/>
              <a:gd name="connsiteX2" fmla="*/ 400158 w 1977842"/>
              <a:gd name="connsiteY2" fmla="*/ 218235 h 3158542"/>
              <a:gd name="connsiteX3" fmla="*/ 1635147 w 1977842"/>
              <a:gd name="connsiteY3" fmla="*/ 0 h 3158542"/>
              <a:gd name="connsiteX4" fmla="*/ 1635147 w 1977842"/>
              <a:gd name="connsiteY4" fmla="*/ 2528781 h 3158542"/>
              <a:gd name="connsiteX5" fmla="*/ 1977842 w 1977842"/>
              <a:gd name="connsiteY5" fmla="*/ 2537530 h 3158542"/>
              <a:gd name="connsiteX6" fmla="*/ 1015969 w 1977842"/>
              <a:gd name="connsiteY6" fmla="*/ 3158542 h 3158542"/>
              <a:gd name="connsiteX7" fmla="*/ 0 w 1977842"/>
              <a:gd name="connsiteY7" fmla="*/ 2536698 h 3158542"/>
              <a:gd name="connsiteX0" fmla="*/ 0 w 1977842"/>
              <a:gd name="connsiteY0" fmla="*/ 2536698 h 3158542"/>
              <a:gd name="connsiteX1" fmla="*/ 383303 w 1977842"/>
              <a:gd name="connsiteY1" fmla="*/ 2528781 h 3158542"/>
              <a:gd name="connsiteX2" fmla="*/ 408390 w 1977842"/>
              <a:gd name="connsiteY2" fmla="*/ 265385 h 3158542"/>
              <a:gd name="connsiteX3" fmla="*/ 1635147 w 1977842"/>
              <a:gd name="connsiteY3" fmla="*/ 0 h 3158542"/>
              <a:gd name="connsiteX4" fmla="*/ 1635147 w 1977842"/>
              <a:gd name="connsiteY4" fmla="*/ 2528781 h 3158542"/>
              <a:gd name="connsiteX5" fmla="*/ 1977842 w 1977842"/>
              <a:gd name="connsiteY5" fmla="*/ 2537530 h 3158542"/>
              <a:gd name="connsiteX6" fmla="*/ 1015969 w 1977842"/>
              <a:gd name="connsiteY6" fmla="*/ 3158542 h 3158542"/>
              <a:gd name="connsiteX7" fmla="*/ 0 w 1977842"/>
              <a:gd name="connsiteY7" fmla="*/ 2536698 h 3158542"/>
              <a:gd name="connsiteX0" fmla="*/ 0 w 1979235"/>
              <a:gd name="connsiteY0" fmla="*/ 2610562 h 3158542"/>
              <a:gd name="connsiteX1" fmla="*/ 384696 w 1979235"/>
              <a:gd name="connsiteY1" fmla="*/ 2528781 h 3158542"/>
              <a:gd name="connsiteX2" fmla="*/ 409783 w 1979235"/>
              <a:gd name="connsiteY2" fmla="*/ 265385 h 3158542"/>
              <a:gd name="connsiteX3" fmla="*/ 1636540 w 1979235"/>
              <a:gd name="connsiteY3" fmla="*/ 0 h 3158542"/>
              <a:gd name="connsiteX4" fmla="*/ 1636540 w 1979235"/>
              <a:gd name="connsiteY4" fmla="*/ 2528781 h 3158542"/>
              <a:gd name="connsiteX5" fmla="*/ 1979235 w 1979235"/>
              <a:gd name="connsiteY5" fmla="*/ 2537530 h 3158542"/>
              <a:gd name="connsiteX6" fmla="*/ 1017362 w 1979235"/>
              <a:gd name="connsiteY6" fmla="*/ 3158542 h 3158542"/>
              <a:gd name="connsiteX7" fmla="*/ 0 w 1979235"/>
              <a:gd name="connsiteY7" fmla="*/ 2610562 h 3158542"/>
              <a:gd name="connsiteX0" fmla="*/ 0 w 1979235"/>
              <a:gd name="connsiteY0" fmla="*/ 2541408 h 3089388"/>
              <a:gd name="connsiteX1" fmla="*/ 384696 w 1979235"/>
              <a:gd name="connsiteY1" fmla="*/ 2459627 h 3089388"/>
              <a:gd name="connsiteX2" fmla="*/ 409783 w 1979235"/>
              <a:gd name="connsiteY2" fmla="*/ 196231 h 3089388"/>
              <a:gd name="connsiteX3" fmla="*/ 1629586 w 1979235"/>
              <a:gd name="connsiteY3" fmla="*/ 0 h 3089388"/>
              <a:gd name="connsiteX4" fmla="*/ 1636540 w 1979235"/>
              <a:gd name="connsiteY4" fmla="*/ 2459627 h 3089388"/>
              <a:gd name="connsiteX5" fmla="*/ 1979235 w 1979235"/>
              <a:gd name="connsiteY5" fmla="*/ 2468376 h 3089388"/>
              <a:gd name="connsiteX6" fmla="*/ 1017362 w 1979235"/>
              <a:gd name="connsiteY6" fmla="*/ 3089388 h 3089388"/>
              <a:gd name="connsiteX7" fmla="*/ 0 w 1979235"/>
              <a:gd name="connsiteY7" fmla="*/ 2541408 h 308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9235" h="3089388">
                <a:moveTo>
                  <a:pt x="0" y="2541408"/>
                </a:moveTo>
                <a:lnTo>
                  <a:pt x="384696" y="2459627"/>
                </a:lnTo>
                <a:lnTo>
                  <a:pt x="409783" y="196231"/>
                </a:lnTo>
                <a:lnTo>
                  <a:pt x="1629586" y="0"/>
                </a:lnTo>
                <a:lnTo>
                  <a:pt x="1636540" y="2459627"/>
                </a:lnTo>
                <a:lnTo>
                  <a:pt x="1979235" y="2468376"/>
                </a:lnTo>
                <a:lnTo>
                  <a:pt x="1017362" y="3089388"/>
                </a:lnTo>
                <a:lnTo>
                  <a:pt x="0" y="2541408"/>
                </a:lnTo>
                <a:close/>
              </a:path>
            </a:pathLst>
          </a:custGeom>
          <a:gradFill>
            <a:gsLst>
              <a:gs pos="0">
                <a:srgbClr val="4570B9"/>
              </a:gs>
              <a:gs pos="50000">
                <a:srgbClr val="005BB6"/>
              </a:gs>
              <a:gs pos="100000">
                <a:srgbClr val="0051A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663439">
            <a:off x="9121061" y="1306697"/>
            <a:ext cx="585738" cy="1295546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НДС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42599" y="1748286"/>
            <a:ext cx="1115236" cy="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495157" y="1548231"/>
            <a:ext cx="1954156" cy="4001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20 млн. руб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3572376" y="1748286"/>
            <a:ext cx="5567267" cy="1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828777" y="3264689"/>
            <a:ext cx="767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январь</a:t>
            </a:r>
            <a:endParaRPr lang="ru-RU" sz="1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572376" y="3267050"/>
            <a:ext cx="1508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январь - март</a:t>
            </a:r>
            <a:endParaRPr lang="ru-RU" sz="1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026124" y="3313216"/>
            <a:ext cx="1589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январь - апрель</a:t>
            </a:r>
            <a:endParaRPr lang="ru-RU" sz="1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667883" y="3313215"/>
            <a:ext cx="754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май</a:t>
            </a:r>
            <a:endParaRPr lang="ru-RU" sz="1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99216" y="4198009"/>
            <a:ext cx="10145780" cy="2598752"/>
          </a:xfrm>
          <a:prstGeom prst="roundRect">
            <a:avLst>
              <a:gd name="adj" fmla="val 8895"/>
            </a:avLst>
          </a:prstGeom>
          <a:solidFill>
            <a:schemeClr val="accent3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6026123" y="4486814"/>
            <a:ext cx="1245025" cy="939202"/>
          </a:xfrm>
          <a:prstGeom prst="chevron">
            <a:avLst/>
          </a:prstGeom>
          <a:gradFill>
            <a:gsLst>
              <a:gs pos="0">
                <a:srgbClr val="FFFFFF"/>
              </a:gs>
              <a:gs pos="50000">
                <a:schemeClr val="bg1">
                  <a:lumMod val="10000"/>
                </a:schemeClr>
              </a:gs>
              <a:gs pos="100000">
                <a:schemeClr val="tx1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6026123" y="5559701"/>
            <a:ext cx="1236399" cy="939202"/>
          </a:xfrm>
          <a:prstGeom prst="chevron">
            <a:avLst/>
          </a:prstGeom>
          <a:gradFill>
            <a:gsLst>
              <a:gs pos="0">
                <a:srgbClr val="FFFFFF"/>
              </a:gs>
              <a:gs pos="50000">
                <a:srgbClr val="00B050"/>
              </a:gs>
              <a:gs pos="100000">
                <a:srgbClr val="00A828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2596551" y="4544506"/>
            <a:ext cx="4047771" cy="832448"/>
          </a:xfrm>
          <a:prstGeom prst="homePlate">
            <a:avLst/>
          </a:prstGeom>
          <a:gradFill>
            <a:gsLst>
              <a:gs pos="0">
                <a:srgbClr val="4570B9"/>
              </a:gs>
              <a:gs pos="50000">
                <a:srgbClr val="005BB6"/>
              </a:gs>
              <a:gs pos="100000">
                <a:srgbClr val="0051A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ВВОЗ ТОВАРОВ </a:t>
            </a:r>
          </a:p>
          <a:p>
            <a:pPr algn="ctr"/>
            <a:r>
              <a:rPr lang="ru-RU" b="1" dirty="0" smtClean="0"/>
              <a:t>на территорию РФ</a:t>
            </a:r>
            <a:endParaRPr lang="ru-RU" b="1" dirty="0"/>
          </a:p>
        </p:txBody>
      </p:sp>
      <p:sp>
        <p:nvSpPr>
          <p:cNvPr id="38" name="Пятиугольник 37"/>
          <p:cNvSpPr/>
          <p:nvPr/>
        </p:nvSpPr>
        <p:spPr>
          <a:xfrm>
            <a:off x="2596551" y="5613078"/>
            <a:ext cx="4052084" cy="832448"/>
          </a:xfrm>
          <a:prstGeom prst="homePlate">
            <a:avLst/>
          </a:prstGeom>
          <a:gradFill>
            <a:gsLst>
              <a:gs pos="0">
                <a:srgbClr val="4570B9"/>
              </a:gs>
              <a:gs pos="50000">
                <a:srgbClr val="005BB6"/>
              </a:gs>
              <a:gs pos="100000">
                <a:srgbClr val="0051A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НАЛОГОВЫЙ АГЕНТ </a:t>
            </a:r>
          </a:p>
          <a:p>
            <a:pPr algn="ctr"/>
            <a:r>
              <a:rPr lang="ru-RU" b="1" dirty="0" smtClean="0"/>
              <a:t>(п.1,3-6 ст.161 НК РФ)</a:t>
            </a:r>
            <a:endParaRPr lang="ru-RU" b="1" dirty="0"/>
          </a:p>
        </p:txBody>
      </p:sp>
      <p:sp>
        <p:nvSpPr>
          <p:cNvPr id="39" name="Овал 38"/>
          <p:cNvSpPr/>
          <p:nvPr/>
        </p:nvSpPr>
        <p:spPr>
          <a:xfrm>
            <a:off x="7615459" y="4357148"/>
            <a:ext cx="1052424" cy="1019805"/>
          </a:xfrm>
          <a:prstGeom prst="ellipse">
            <a:avLst/>
          </a:prstGeom>
          <a:gradFill>
            <a:gsLst>
              <a:gs pos="0">
                <a:srgbClr val="FFFFFF"/>
              </a:gs>
              <a:gs pos="50000">
                <a:schemeClr val="bg1">
                  <a:lumMod val="10000"/>
                </a:schemeClr>
              </a:gs>
              <a:gs pos="100000">
                <a:schemeClr val="tx1">
                  <a:lumMod val="75000"/>
                </a:schemeClr>
              </a:gs>
            </a:gsLst>
            <a:lin ang="10800000" scaled="1"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22% 10%</a:t>
            </a:r>
            <a:endParaRPr lang="ru-RU" sz="2000" b="1" dirty="0"/>
          </a:p>
        </p:txBody>
      </p:sp>
      <p:sp>
        <p:nvSpPr>
          <p:cNvPr id="40" name="Овал 39"/>
          <p:cNvSpPr/>
          <p:nvPr/>
        </p:nvSpPr>
        <p:spPr>
          <a:xfrm>
            <a:off x="7685678" y="5497385"/>
            <a:ext cx="1115796" cy="1063834"/>
          </a:xfrm>
          <a:prstGeom prst="ellipse">
            <a:avLst/>
          </a:prstGeom>
          <a:gradFill>
            <a:gsLst>
              <a:gs pos="0">
                <a:srgbClr val="FFFFFF"/>
              </a:gs>
              <a:gs pos="50000">
                <a:srgbClr val="00A828"/>
              </a:gs>
              <a:gs pos="100000">
                <a:srgbClr val="00A828"/>
              </a:gs>
            </a:gsLst>
            <a:lin ang="10800000" scaled="1"/>
          </a:gradFill>
          <a:ln>
            <a:noFill/>
          </a:ln>
          <a:effectLst>
            <a:innerShdw blurRad="63500" dist="50800" dir="10800000">
              <a:srgbClr val="FFFFFF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22%</a:t>
            </a:r>
            <a:endParaRPr lang="ru-RU" sz="2000" b="1" dirty="0"/>
          </a:p>
        </p:txBody>
      </p:sp>
      <p:sp>
        <p:nvSpPr>
          <p:cNvPr id="41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 txBox="1">
            <a:spLocks/>
          </p:cNvSpPr>
          <p:nvPr/>
        </p:nvSpPr>
        <p:spPr>
          <a:xfrm>
            <a:off x="2596550" y="3619089"/>
            <a:ext cx="5898455" cy="9986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rgbClr val="25377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Операции, по которым пониженные ставки НДС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не применяются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8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549654" y="734636"/>
            <a:ext cx="3859554" cy="438556"/>
          </a:xfrm>
          <a:prstGeom prst="roundRect">
            <a:avLst>
              <a:gd name="adj" fmla="val 8895"/>
            </a:avLst>
          </a:prstGeom>
          <a:solidFill>
            <a:schemeClr val="accent3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4681" y="1907449"/>
            <a:ext cx="5213772" cy="3820490"/>
          </a:xfrm>
          <a:prstGeom prst="roundRect">
            <a:avLst>
              <a:gd name="adj" fmla="val 8895"/>
            </a:avLst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endParaRPr lang="ru-RU" sz="1500" dirty="0" smtClean="0">
              <a:solidFill>
                <a:srgbClr val="002060"/>
              </a:solidFill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3860" y="2148482"/>
            <a:ext cx="4915413" cy="3338423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Пересмотреть ценовую политику;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Сообщить клиентам о переходе на НДС;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Обновить договоры;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Настроить учет и отчетность, а в иных случаях и приобрести;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Подготовить персонал к работе с НДС;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Осуществить расчет для выбора оптимальной ставки;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Найти альтернативных поставщиков с НДС;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Начать выставлять счета-фактуры.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1790" y="734636"/>
            <a:ext cx="3859554" cy="438556"/>
          </a:xfrm>
          <a:prstGeom prst="roundRect">
            <a:avLst>
              <a:gd name="adj" fmla="val 8895"/>
            </a:avLst>
          </a:prstGeom>
          <a:solidFill>
            <a:schemeClr val="accent3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Open Sans Light"/>
              <a:cs typeface="Segoe UI" panose="020B0502040204020203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518" y="447602"/>
            <a:ext cx="4408098" cy="11871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Ключевые действия для налогоплательщиков УСН при обязательной уплате НДС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 txBox="1">
            <a:spLocks/>
          </p:cNvSpPr>
          <p:nvPr/>
        </p:nvSpPr>
        <p:spPr>
          <a:xfrm>
            <a:off x="5667554" y="734636"/>
            <a:ext cx="5898455" cy="10178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rgbClr val="25377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Основные </a:t>
            </a:r>
            <a:r>
              <a:rPr lang="ru-RU" sz="2000" dirty="0" smtClean="0">
                <a:solidFill>
                  <a:srgbClr val="FF0000"/>
                </a:solidFill>
              </a:rPr>
              <a:t>ОШИБКИ </a:t>
            </a:r>
            <a:r>
              <a:rPr lang="ru-RU" sz="2000" dirty="0" smtClean="0"/>
              <a:t>выявленные </a:t>
            </a:r>
          </a:p>
          <a:p>
            <a:pPr algn="ctr"/>
            <a:r>
              <a:rPr lang="ru-RU" sz="2000" dirty="0" smtClean="0"/>
              <a:t>в ходе МНК</a:t>
            </a:r>
            <a:r>
              <a:rPr lang="ru-RU" dirty="0" smtClean="0">
                <a:solidFill>
                  <a:srgbClr val="005BB6"/>
                </a:solidFill>
              </a:rPr>
              <a:t/>
            </a:r>
            <a:br>
              <a:rPr lang="ru-RU" dirty="0" smtClean="0">
                <a:solidFill>
                  <a:srgbClr val="005BB6"/>
                </a:solidFill>
              </a:rPr>
            </a:br>
            <a:endParaRPr lang="ru-RU" dirty="0">
              <a:solidFill>
                <a:srgbClr val="005BB6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92650" y="1907449"/>
            <a:ext cx="5168339" cy="3820490"/>
          </a:xfrm>
          <a:prstGeom prst="roundRect">
            <a:avLst>
              <a:gd name="adj" fmla="val 8895"/>
            </a:avLst>
          </a:prstGeom>
          <a:solidFill>
            <a:schemeClr val="accent3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дробление бизнеса;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з</a:t>
            </a: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анижение выручки;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одновременное применение нескольких ставок 5%, 7% и 22</a:t>
            </a: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%;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err="1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н</a:t>
            </a:r>
            <a:r>
              <a:rPr lang="ru-RU" sz="1600" dirty="0" err="1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еисчисление</a:t>
            </a: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 авансовых платежей; </a:t>
            </a:r>
            <a:endParaRPr lang="ru-RU" sz="1600" dirty="0">
              <a:solidFill>
                <a:srgbClr val="002060"/>
              </a:solidFill>
              <a:ea typeface="Open Sans Light"/>
              <a:cs typeface="Segoe UI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применение </a:t>
            </a:r>
            <a:r>
              <a:rPr lang="ru-RU" sz="1600" dirty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вычетов при применении пониженных </a:t>
            </a: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ставок;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представление </a:t>
            </a:r>
            <a:r>
              <a:rPr lang="ru-RU" sz="1600" dirty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нулевых деклараций </a:t>
            </a: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по НДС;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err="1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н</a:t>
            </a:r>
            <a:r>
              <a:rPr lang="ru-RU" sz="1600" dirty="0" err="1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еотражение</a:t>
            </a: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 реализации имущества или занижение рыночной стоимости;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применение вычетов по «техническим» </a:t>
            </a:r>
            <a:r>
              <a:rPr lang="ru-RU" sz="1600" dirty="0" smtClean="0">
                <a:solidFill>
                  <a:srgbClr val="002060"/>
                </a:solidFill>
                <a:ea typeface="Open Sans Light"/>
                <a:cs typeface="Segoe UI" panose="020B0502040204020203" pitchFamily="34" charset="0"/>
              </a:rPr>
              <a:t>компаниям</a:t>
            </a:r>
            <a:endParaRPr lang="ru-RU" sz="1600" dirty="0">
              <a:solidFill>
                <a:srgbClr val="002060"/>
              </a:solidFill>
              <a:ea typeface="Open Sans Light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CF6B2E3-DDF6-66CC-7A8D-07C6FF675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2940097-1F21-22E6-8D5B-6198A89A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E431AC9-BF29-78CD-3CF9-0B99D237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6" y="1638867"/>
            <a:ext cx="1566368" cy="17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89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570</Words>
  <Application>Microsoft Office PowerPoint</Application>
  <PresentationFormat>Произвольный</PresentationFormat>
  <Paragraphs>116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Изменения законодательства по НДС ФЗ № 425-ФЗ от 28.11.2025     </vt:lpstr>
      <vt:lpstr> Пороговые значения доходов для уплаты НДС   плательщиками УСН  </vt:lpstr>
      <vt:lpstr> УСН-плательщики = плательщики НДС  </vt:lpstr>
      <vt:lpstr> НДС при превышении ЛИМИТА </vt:lpstr>
      <vt:lpstr> Ключевые действия для налогоплательщиков УСН при обязательной уплате НДС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Гаврикова</dc:creator>
  <cp:lastModifiedBy>Интернет</cp:lastModifiedBy>
  <cp:revision>56</cp:revision>
  <cp:lastPrinted>2026-04-22T13:50:13Z</cp:lastPrinted>
  <dcterms:created xsi:type="dcterms:W3CDTF">2025-05-13T09:24:29Z</dcterms:created>
  <dcterms:modified xsi:type="dcterms:W3CDTF">2026-04-23T06:08:04Z</dcterms:modified>
</cp:coreProperties>
</file>