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89" r:id="rId1"/>
  </p:sldMasterIdLst>
  <p:notesMasterIdLst>
    <p:notesMasterId r:id="rId17"/>
  </p:notesMasterIdLst>
  <p:handoutMasterIdLst>
    <p:handoutMasterId r:id="rId18"/>
  </p:handoutMasterIdLst>
  <p:sldIdLst>
    <p:sldId id="1525" r:id="rId2"/>
    <p:sldId id="1523" r:id="rId3"/>
    <p:sldId id="1547" r:id="rId4"/>
    <p:sldId id="1550" r:id="rId5"/>
    <p:sldId id="1549" r:id="rId6"/>
    <p:sldId id="1540" r:id="rId7"/>
    <p:sldId id="1543" r:id="rId8"/>
    <p:sldId id="1544" r:id="rId9"/>
    <p:sldId id="1545" r:id="rId10"/>
    <p:sldId id="1546" r:id="rId11"/>
    <p:sldId id="1541" r:id="rId12"/>
    <p:sldId id="1531" r:id="rId13"/>
    <p:sldId id="1532" r:id="rId14"/>
    <p:sldId id="1527" r:id="rId15"/>
    <p:sldId id="1530" r:id="rId16"/>
  </p:sldIdLst>
  <p:sldSz cx="12599988" cy="8640763"/>
  <p:notesSz cx="9926638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11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79191" algn="l" rtl="0" fontAlgn="base">
      <a:spcBef>
        <a:spcPct val="0"/>
      </a:spcBef>
      <a:spcAft>
        <a:spcPct val="0"/>
      </a:spcAft>
      <a:defRPr sz="211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58383" algn="l" rtl="0" fontAlgn="base">
      <a:spcBef>
        <a:spcPct val="0"/>
      </a:spcBef>
      <a:spcAft>
        <a:spcPct val="0"/>
      </a:spcAft>
      <a:defRPr sz="211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437574" algn="l" rtl="0" fontAlgn="base">
      <a:spcBef>
        <a:spcPct val="0"/>
      </a:spcBef>
      <a:spcAft>
        <a:spcPct val="0"/>
      </a:spcAft>
      <a:defRPr sz="211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916765" algn="l" rtl="0" fontAlgn="base">
      <a:spcBef>
        <a:spcPct val="0"/>
      </a:spcBef>
      <a:spcAft>
        <a:spcPct val="0"/>
      </a:spcAft>
      <a:defRPr sz="211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395957" algn="l" defTabSz="958383" rtl="0" eaLnBrk="1" latinLnBrk="0" hangingPunct="1">
      <a:defRPr sz="211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875148" algn="l" defTabSz="958383" rtl="0" eaLnBrk="1" latinLnBrk="0" hangingPunct="1">
      <a:defRPr sz="211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354339" algn="l" defTabSz="958383" rtl="0" eaLnBrk="1" latinLnBrk="0" hangingPunct="1">
      <a:defRPr sz="211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833531" algn="l" defTabSz="958383" rtl="0" eaLnBrk="1" latinLnBrk="0" hangingPunct="1">
      <a:defRPr sz="211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76" userDrawn="1">
          <p15:clr>
            <a:srgbClr val="A4A3A4"/>
          </p15:clr>
        </p15:guide>
        <p15:guide id="2" orient="horz" pos="839" userDrawn="1">
          <p15:clr>
            <a:srgbClr val="A4A3A4"/>
          </p15:clr>
        </p15:guide>
        <p15:guide id="3" orient="horz" pos="5103" userDrawn="1">
          <p15:clr>
            <a:srgbClr val="A4A3A4"/>
          </p15:clr>
        </p15:guide>
        <p15:guide id="4" orient="horz" pos="522" userDrawn="1">
          <p15:clr>
            <a:srgbClr val="A4A3A4"/>
          </p15:clr>
        </p15:guide>
        <p15:guide id="5" orient="horz" pos="1950" userDrawn="1">
          <p15:clr>
            <a:srgbClr val="A4A3A4"/>
          </p15:clr>
        </p15:guide>
        <p15:guide id="6" orient="horz" pos="1497" userDrawn="1">
          <p15:clr>
            <a:srgbClr val="A4A3A4"/>
          </p15:clr>
        </p15:guide>
        <p15:guide id="7" pos="229" userDrawn="1">
          <p15:clr>
            <a:srgbClr val="A4A3A4"/>
          </p15:clr>
        </p15:guide>
        <p15:guide id="8" pos="3878" userDrawn="1">
          <p15:clr>
            <a:srgbClr val="A4A3A4"/>
          </p15:clr>
        </p15:guide>
        <p15:guide id="9" pos="4694" userDrawn="1">
          <p15:clr>
            <a:srgbClr val="A4A3A4"/>
          </p15:clr>
        </p15:guide>
        <p15:guide id="10" pos="3288" userDrawn="1">
          <p15:clr>
            <a:srgbClr val="A4A3A4"/>
          </p15:clr>
        </p15:guide>
        <p15:guide id="11" pos="7688" userDrawn="1">
          <p15:clr>
            <a:srgbClr val="A4A3A4"/>
          </p15:clr>
        </p15:guide>
        <p15:guide id="12" pos="4150" userDrawn="1">
          <p15:clr>
            <a:srgbClr val="A4A3A4"/>
          </p15:clr>
        </p15:guide>
        <p15:guide id="13" pos="1610" userDrawn="1">
          <p15:clr>
            <a:srgbClr val="A4A3A4"/>
          </p15:clr>
        </p15:guide>
        <p15:guide id="14" orient="horz" pos="272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0" userDrawn="1">
          <p15:clr>
            <a:srgbClr val="A4A3A4"/>
          </p15:clr>
        </p15:guide>
        <p15:guide id="3" orient="horz" pos="2141">
          <p15:clr>
            <a:srgbClr val="A4A3A4"/>
          </p15:clr>
        </p15:guide>
        <p15:guide id="4" pos="312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vova" initials="A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3C8A2E"/>
    <a:srgbClr val="FF9900"/>
    <a:srgbClr val="00A1DE"/>
    <a:srgbClr val="F7FAFF"/>
    <a:srgbClr val="EFF5FF"/>
    <a:srgbClr val="CCECFF"/>
    <a:srgbClr val="72C7E7"/>
    <a:srgbClr val="0070C0"/>
    <a:srgbClr val="E7F5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32" autoAdjust="0"/>
    <p:restoredTop sz="86628" autoAdjust="0"/>
  </p:normalViewPr>
  <p:slideViewPr>
    <p:cSldViewPr snapToGrid="0" showGuides="1">
      <p:cViewPr varScale="1">
        <p:scale>
          <a:sx n="77" d="100"/>
          <a:sy n="77" d="100"/>
        </p:scale>
        <p:origin x="2148" y="108"/>
      </p:cViewPr>
      <p:guideLst>
        <p:guide orient="horz" pos="476"/>
        <p:guide orient="horz" pos="839"/>
        <p:guide orient="horz" pos="5103"/>
        <p:guide orient="horz" pos="522"/>
        <p:guide orient="horz" pos="1950"/>
        <p:guide orient="horz" pos="1497"/>
        <p:guide pos="229"/>
        <p:guide pos="3878"/>
        <p:guide pos="4694"/>
        <p:guide pos="3288"/>
        <p:guide pos="7688"/>
        <p:guide pos="4150"/>
        <p:guide pos="1610"/>
        <p:guide orient="horz" pos="27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howGuides="1">
      <p:cViewPr varScale="1">
        <p:scale>
          <a:sx n="53" d="100"/>
          <a:sy n="53" d="100"/>
        </p:scale>
        <p:origin x="-2580" y="-90"/>
      </p:cViewPr>
      <p:guideLst>
        <p:guide orient="horz" pos="3127"/>
        <p:guide pos="2140"/>
        <p:guide orient="horz" pos="2141"/>
        <p:guide pos="312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7FC428-216C-4B15-86E1-170C8378DFF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2919CA63-DF36-46B4-934C-662841CECA7D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0" indent="0"/>
          <a:r>
            <a:rPr lang="ru-RU" sz="1800" b="0" dirty="0" smtClean="0">
              <a:solidFill>
                <a:schemeClr val="tx1"/>
              </a:solidFill>
            </a:rPr>
            <a:t>Создание и модернизация </a:t>
          </a:r>
          <a:r>
            <a:rPr lang="ru-RU" sz="1700" b="0" dirty="0" smtClean="0">
              <a:solidFill>
                <a:schemeClr val="tx1"/>
              </a:solidFill>
            </a:rPr>
            <a:t>экспортно-ориентированных </a:t>
          </a:r>
          <a:r>
            <a:rPr lang="ru-RU" sz="1800" b="0" dirty="0" smtClean="0">
              <a:solidFill>
                <a:schemeClr val="tx1"/>
              </a:solidFill>
            </a:rPr>
            <a:t>производств</a:t>
          </a:r>
          <a:endParaRPr lang="ru-RU" sz="1800" b="0" dirty="0">
            <a:solidFill>
              <a:schemeClr val="tx1"/>
            </a:solidFill>
          </a:endParaRPr>
        </a:p>
      </dgm:t>
    </dgm:pt>
    <dgm:pt modelId="{7FA3272D-D5FC-4E37-B6E0-DE5365FCFA8B}" type="parTrans" cxnId="{84CCAA25-BC12-40C9-BCAB-1F5F51A0584E}">
      <dgm:prSet/>
      <dgm:spPr/>
      <dgm:t>
        <a:bodyPr/>
        <a:lstStyle/>
        <a:p>
          <a:endParaRPr lang="ru-RU"/>
        </a:p>
      </dgm:t>
    </dgm:pt>
    <dgm:pt modelId="{2C1C8618-B2F3-4BD7-AF1B-F5C46B9E8322}" type="sibTrans" cxnId="{84CCAA25-BC12-40C9-BCAB-1F5F51A0584E}">
      <dgm:prSet/>
      <dgm:spPr/>
      <dgm:t>
        <a:bodyPr/>
        <a:lstStyle/>
        <a:p>
          <a:endParaRPr lang="ru-RU"/>
        </a:p>
      </dgm:t>
    </dgm:pt>
    <dgm:pt modelId="{AF0AAF54-E345-4E2B-A368-83BE0D1E4106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Предэкспортная поддержка</a:t>
          </a:r>
          <a:endParaRPr lang="ru-RU" sz="1800" dirty="0">
            <a:solidFill>
              <a:schemeClr val="tx1"/>
            </a:solidFill>
          </a:endParaRPr>
        </a:p>
      </dgm:t>
    </dgm:pt>
    <dgm:pt modelId="{42BE7AF2-5E18-4F81-854B-90095A160FC3}" type="parTrans" cxnId="{3DD8C717-5F71-471D-BFF5-FD63EB746188}">
      <dgm:prSet/>
      <dgm:spPr/>
      <dgm:t>
        <a:bodyPr/>
        <a:lstStyle/>
        <a:p>
          <a:endParaRPr lang="ru-RU"/>
        </a:p>
      </dgm:t>
    </dgm:pt>
    <dgm:pt modelId="{E3889866-683C-4E92-89F3-2641FFD3E672}" type="sibTrans" cxnId="{3DD8C717-5F71-471D-BFF5-FD63EB746188}">
      <dgm:prSet/>
      <dgm:spPr/>
      <dgm:t>
        <a:bodyPr/>
        <a:lstStyle/>
        <a:p>
          <a:endParaRPr lang="ru-RU"/>
        </a:p>
      </dgm:t>
    </dgm:pt>
    <dgm:pt modelId="{D75A8E72-8296-470F-8F2B-C5B1197B0DA0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Постэкспортная поддержка</a:t>
          </a:r>
          <a:endParaRPr lang="ru-RU" sz="1800" dirty="0">
            <a:solidFill>
              <a:schemeClr val="tx1"/>
            </a:solidFill>
          </a:endParaRPr>
        </a:p>
      </dgm:t>
    </dgm:pt>
    <dgm:pt modelId="{8CAC6CEA-1D98-4A94-8DE9-4A39264E7526}" type="parTrans" cxnId="{36D45951-B3E1-470A-9021-469EB55DD9A0}">
      <dgm:prSet/>
      <dgm:spPr/>
      <dgm:t>
        <a:bodyPr/>
        <a:lstStyle/>
        <a:p>
          <a:endParaRPr lang="ru-RU"/>
        </a:p>
      </dgm:t>
    </dgm:pt>
    <dgm:pt modelId="{EA06A6FF-85DF-4ECF-B7A8-9AFDC9881C94}" type="sibTrans" cxnId="{36D45951-B3E1-470A-9021-469EB55DD9A0}">
      <dgm:prSet/>
      <dgm:spPr/>
      <dgm:t>
        <a:bodyPr/>
        <a:lstStyle/>
        <a:p>
          <a:endParaRPr lang="ru-RU"/>
        </a:p>
      </dgm:t>
    </dgm:pt>
    <dgm:pt modelId="{3B5FB19B-2518-41FE-8565-882B4375BAEF}" type="pres">
      <dgm:prSet presAssocID="{C67FC428-216C-4B15-86E1-170C8378DFF8}" presName="Name0" presStyleCnt="0">
        <dgm:presLayoutVars>
          <dgm:dir/>
          <dgm:animLvl val="lvl"/>
          <dgm:resizeHandles val="exact"/>
        </dgm:presLayoutVars>
      </dgm:prSet>
      <dgm:spPr/>
    </dgm:pt>
    <dgm:pt modelId="{E46FD153-90D1-439D-A703-EB94F5C5A787}" type="pres">
      <dgm:prSet presAssocID="{2919CA63-DF36-46B4-934C-662841CECA7D}" presName="parTxOnly" presStyleLbl="node1" presStyleIdx="0" presStyleCnt="3" custScaleY="724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285412-F37E-4C65-97F2-589B815550BE}" type="pres">
      <dgm:prSet presAssocID="{2C1C8618-B2F3-4BD7-AF1B-F5C46B9E8322}" presName="parTxOnlySpace" presStyleCnt="0"/>
      <dgm:spPr/>
    </dgm:pt>
    <dgm:pt modelId="{BE6A09B6-B87B-4DAE-B24D-22540DDAD818}" type="pres">
      <dgm:prSet presAssocID="{AF0AAF54-E345-4E2B-A368-83BE0D1E4106}" presName="parTxOnly" presStyleLbl="node1" presStyleIdx="1" presStyleCnt="3" custScaleY="724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CCD645-2108-45F7-8826-17B4EE695FD6}" type="pres">
      <dgm:prSet presAssocID="{E3889866-683C-4E92-89F3-2641FFD3E672}" presName="parTxOnlySpace" presStyleCnt="0"/>
      <dgm:spPr/>
    </dgm:pt>
    <dgm:pt modelId="{B437AAE9-C6C4-4BAD-B11F-FC4C85AFD865}" type="pres">
      <dgm:prSet presAssocID="{D75A8E72-8296-470F-8F2B-C5B1197B0DA0}" presName="parTxOnly" presStyleLbl="node1" presStyleIdx="2" presStyleCnt="3" custScaleY="724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838253-8B1D-4872-975D-BFA0684305DD}" type="presOf" srcId="{C67FC428-216C-4B15-86E1-170C8378DFF8}" destId="{3B5FB19B-2518-41FE-8565-882B4375BAEF}" srcOrd="0" destOrd="0" presId="urn:microsoft.com/office/officeart/2005/8/layout/chevron1"/>
    <dgm:cxn modelId="{69D7C2CD-AF06-454F-B67D-77E4AAFB1A6C}" type="presOf" srcId="{2919CA63-DF36-46B4-934C-662841CECA7D}" destId="{E46FD153-90D1-439D-A703-EB94F5C5A787}" srcOrd="0" destOrd="0" presId="urn:microsoft.com/office/officeart/2005/8/layout/chevron1"/>
    <dgm:cxn modelId="{36D45951-B3E1-470A-9021-469EB55DD9A0}" srcId="{C67FC428-216C-4B15-86E1-170C8378DFF8}" destId="{D75A8E72-8296-470F-8F2B-C5B1197B0DA0}" srcOrd="2" destOrd="0" parTransId="{8CAC6CEA-1D98-4A94-8DE9-4A39264E7526}" sibTransId="{EA06A6FF-85DF-4ECF-B7A8-9AFDC9881C94}"/>
    <dgm:cxn modelId="{FDD86391-2945-4A50-A11D-819B1D1646C0}" type="presOf" srcId="{AF0AAF54-E345-4E2B-A368-83BE0D1E4106}" destId="{BE6A09B6-B87B-4DAE-B24D-22540DDAD818}" srcOrd="0" destOrd="0" presId="urn:microsoft.com/office/officeart/2005/8/layout/chevron1"/>
    <dgm:cxn modelId="{3DD8C717-5F71-471D-BFF5-FD63EB746188}" srcId="{C67FC428-216C-4B15-86E1-170C8378DFF8}" destId="{AF0AAF54-E345-4E2B-A368-83BE0D1E4106}" srcOrd="1" destOrd="0" parTransId="{42BE7AF2-5E18-4F81-854B-90095A160FC3}" sibTransId="{E3889866-683C-4E92-89F3-2641FFD3E672}"/>
    <dgm:cxn modelId="{FD97355F-BCFC-44F6-8DD8-3CDAE2226908}" type="presOf" srcId="{D75A8E72-8296-470F-8F2B-C5B1197B0DA0}" destId="{B437AAE9-C6C4-4BAD-B11F-FC4C85AFD865}" srcOrd="0" destOrd="0" presId="urn:microsoft.com/office/officeart/2005/8/layout/chevron1"/>
    <dgm:cxn modelId="{84CCAA25-BC12-40C9-BCAB-1F5F51A0584E}" srcId="{C67FC428-216C-4B15-86E1-170C8378DFF8}" destId="{2919CA63-DF36-46B4-934C-662841CECA7D}" srcOrd="0" destOrd="0" parTransId="{7FA3272D-D5FC-4E37-B6E0-DE5365FCFA8B}" sibTransId="{2C1C8618-B2F3-4BD7-AF1B-F5C46B9E8322}"/>
    <dgm:cxn modelId="{F053AF2C-7D3E-4712-9863-145F30AC7518}" type="presParOf" srcId="{3B5FB19B-2518-41FE-8565-882B4375BAEF}" destId="{E46FD153-90D1-439D-A703-EB94F5C5A787}" srcOrd="0" destOrd="0" presId="urn:microsoft.com/office/officeart/2005/8/layout/chevron1"/>
    <dgm:cxn modelId="{A6BFD1EB-7D51-48F5-BE37-77076133090A}" type="presParOf" srcId="{3B5FB19B-2518-41FE-8565-882B4375BAEF}" destId="{40285412-F37E-4C65-97F2-589B815550BE}" srcOrd="1" destOrd="0" presId="urn:microsoft.com/office/officeart/2005/8/layout/chevron1"/>
    <dgm:cxn modelId="{4978D464-2335-436D-A477-115E6A182C6B}" type="presParOf" srcId="{3B5FB19B-2518-41FE-8565-882B4375BAEF}" destId="{BE6A09B6-B87B-4DAE-B24D-22540DDAD818}" srcOrd="2" destOrd="0" presId="urn:microsoft.com/office/officeart/2005/8/layout/chevron1"/>
    <dgm:cxn modelId="{C2C294DC-CFD5-4DAC-8F26-62A54F34D798}" type="presParOf" srcId="{3B5FB19B-2518-41FE-8565-882B4375BAEF}" destId="{56CCD645-2108-45F7-8826-17B4EE695FD6}" srcOrd="3" destOrd="0" presId="urn:microsoft.com/office/officeart/2005/8/layout/chevron1"/>
    <dgm:cxn modelId="{4E15C24A-CED0-4854-80E1-6F378A883C2C}" type="presParOf" srcId="{3B5FB19B-2518-41FE-8565-882B4375BAEF}" destId="{B437AAE9-C6C4-4BAD-B11F-FC4C85AFD865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6FD153-90D1-439D-A703-EB94F5C5A787}">
      <dsp:nvSpPr>
        <dsp:cNvPr id="0" name=""/>
        <dsp:cNvSpPr/>
      </dsp:nvSpPr>
      <dsp:spPr>
        <a:xfrm>
          <a:off x="3591" y="1213591"/>
          <a:ext cx="4376060" cy="1268497"/>
        </a:xfrm>
        <a:prstGeom prst="chevron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</a:rPr>
            <a:t>Создание и модернизация </a:t>
          </a:r>
          <a:r>
            <a:rPr lang="ru-RU" sz="1700" b="0" kern="1200" dirty="0" smtClean="0">
              <a:solidFill>
                <a:schemeClr val="tx1"/>
              </a:solidFill>
            </a:rPr>
            <a:t>экспортно-ориентированных </a:t>
          </a:r>
          <a:r>
            <a:rPr lang="ru-RU" sz="1800" b="0" kern="1200" dirty="0" smtClean="0">
              <a:solidFill>
                <a:schemeClr val="tx1"/>
              </a:solidFill>
            </a:rPr>
            <a:t>производств</a:t>
          </a:r>
          <a:endParaRPr lang="ru-RU" sz="1800" b="0" kern="1200" dirty="0">
            <a:solidFill>
              <a:schemeClr val="tx1"/>
            </a:solidFill>
          </a:endParaRPr>
        </a:p>
      </dsp:txBody>
      <dsp:txXfrm>
        <a:off x="637840" y="1213591"/>
        <a:ext cx="3107563" cy="1268497"/>
      </dsp:txXfrm>
    </dsp:sp>
    <dsp:sp modelId="{BE6A09B6-B87B-4DAE-B24D-22540DDAD818}">
      <dsp:nvSpPr>
        <dsp:cNvPr id="0" name=""/>
        <dsp:cNvSpPr/>
      </dsp:nvSpPr>
      <dsp:spPr>
        <a:xfrm>
          <a:off x="3942046" y="1213591"/>
          <a:ext cx="4376060" cy="1268497"/>
        </a:xfrm>
        <a:prstGeom prst="chevron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Предэкспортная поддержка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576295" y="1213591"/>
        <a:ext cx="3107563" cy="1268497"/>
      </dsp:txXfrm>
    </dsp:sp>
    <dsp:sp modelId="{B437AAE9-C6C4-4BAD-B11F-FC4C85AFD865}">
      <dsp:nvSpPr>
        <dsp:cNvPr id="0" name=""/>
        <dsp:cNvSpPr/>
      </dsp:nvSpPr>
      <dsp:spPr>
        <a:xfrm>
          <a:off x="7880500" y="1213591"/>
          <a:ext cx="4376060" cy="1268497"/>
        </a:xfrm>
        <a:prstGeom prst="chevron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Постэкспортная поддержка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8514749" y="1213591"/>
        <a:ext cx="3107563" cy="1268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2"/>
            <a:ext cx="430291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639" tIns="31321" rIns="62639" bIns="31321" numCol="1" anchor="t" anchorCtr="0" compatLnSpc="1">
            <a:prstTxWarp prst="textNoShape">
              <a:avLst/>
            </a:prstTxWarp>
          </a:bodyPr>
          <a:lstStyle>
            <a:lvl1pPr defTabSz="626963">
              <a:defRPr sz="8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623729" y="2"/>
            <a:ext cx="4300629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639" tIns="31321" rIns="62639" bIns="31321" numCol="1" anchor="t" anchorCtr="0" compatLnSpc="1">
            <a:prstTxWarp prst="textNoShape">
              <a:avLst/>
            </a:prstTxWarp>
          </a:bodyPr>
          <a:lstStyle>
            <a:lvl1pPr algn="r" defTabSz="626963">
              <a:defRPr sz="800"/>
            </a:lvl1pPr>
          </a:lstStyle>
          <a:p>
            <a:fld id="{42B58284-BD55-477D-829B-0D8B66B41141}" type="datetimeFigureOut">
              <a:rPr lang="en-US"/>
              <a:pPr/>
              <a:t>8/10/2020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6456716"/>
            <a:ext cx="430291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639" tIns="31321" rIns="62639" bIns="31321" numCol="1" anchor="b" anchorCtr="0" compatLnSpc="1">
            <a:prstTxWarp prst="textNoShape">
              <a:avLst/>
            </a:prstTxWarp>
          </a:bodyPr>
          <a:lstStyle>
            <a:lvl1pPr defTabSz="626963">
              <a:defRPr sz="8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623729" y="6456716"/>
            <a:ext cx="4300629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639" tIns="31321" rIns="62639" bIns="31321" numCol="1" anchor="b" anchorCtr="0" compatLnSpc="1">
            <a:prstTxWarp prst="textNoShape">
              <a:avLst/>
            </a:prstTxWarp>
          </a:bodyPr>
          <a:lstStyle>
            <a:lvl1pPr algn="r" defTabSz="626963">
              <a:defRPr sz="800"/>
            </a:lvl1pPr>
          </a:lstStyle>
          <a:p>
            <a:fld id="{B000AF5B-B840-4C36-ABEB-C07F7C1C287A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0745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2"/>
            <a:ext cx="430291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1" rIns="95500" bIns="47751" numCol="1" anchor="t" anchorCtr="0" compatLnSpc="1">
            <a:prstTxWarp prst="textNoShape">
              <a:avLst/>
            </a:prstTxWarp>
          </a:bodyPr>
          <a:lstStyle>
            <a:lvl1pPr defTabSz="626963">
              <a:defRPr sz="1100">
                <a:latin typeface="Calibri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5623729" y="2"/>
            <a:ext cx="4300629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1" rIns="95500" bIns="47751" numCol="1" anchor="t" anchorCtr="0" compatLnSpc="1">
            <a:prstTxWarp prst="textNoShape">
              <a:avLst/>
            </a:prstTxWarp>
          </a:bodyPr>
          <a:lstStyle>
            <a:lvl1pPr algn="r" defTabSz="626963">
              <a:defRPr sz="1100">
                <a:latin typeface="Calibri" pitchFamily="34" charset="0"/>
              </a:defRPr>
            </a:lvl1pPr>
          </a:lstStyle>
          <a:p>
            <a:fld id="{660D0E8B-676B-4AF2-96B6-20F8C726C38A}" type="datetimeFigureOut">
              <a:rPr lang="en-US"/>
              <a:pPr/>
              <a:t>8/10/2020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06738" y="509588"/>
            <a:ext cx="37163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7625" tIns="68815" rIns="137625" bIns="68815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991756" y="3228900"/>
            <a:ext cx="7943137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1" rIns="95500" bIns="477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0"/>
            <a:r>
              <a:rPr lang="en-US"/>
              <a:t>Second level</a:t>
            </a:r>
          </a:p>
          <a:p>
            <a:pPr lvl="0"/>
            <a:r>
              <a:rPr lang="en-US"/>
              <a:t>Third level</a:t>
            </a:r>
          </a:p>
          <a:p>
            <a:pPr lvl="0"/>
            <a:r>
              <a:rPr lang="en-US"/>
              <a:t>Fourth level</a:t>
            </a:r>
          </a:p>
          <a:p>
            <a:pPr lvl="0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6456716"/>
            <a:ext cx="430291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1" rIns="95500" bIns="47751" numCol="1" anchor="b" anchorCtr="0" compatLnSpc="1">
            <a:prstTxWarp prst="textNoShape">
              <a:avLst/>
            </a:prstTxWarp>
          </a:bodyPr>
          <a:lstStyle>
            <a:lvl1pPr defTabSz="626963">
              <a:defRPr sz="1100">
                <a:latin typeface="Calibri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5623729" y="6456716"/>
            <a:ext cx="4300629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1" rIns="95500" bIns="47751" numCol="1" anchor="b" anchorCtr="0" compatLnSpc="1">
            <a:prstTxWarp prst="textNoShape">
              <a:avLst/>
            </a:prstTxWarp>
          </a:bodyPr>
          <a:lstStyle>
            <a:lvl1pPr algn="r" defTabSz="626963">
              <a:defRPr sz="1100">
                <a:latin typeface="Calibri" pitchFamily="34" charset="0"/>
              </a:defRPr>
            </a:lvl1pPr>
          </a:lstStyle>
          <a:p>
            <a:fld id="{7712EFF2-E535-4F8D-9276-91B171A78362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2481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27" kern="1200">
        <a:solidFill>
          <a:schemeClr val="tx1"/>
        </a:solidFill>
        <a:latin typeface="+mn-lt"/>
        <a:ea typeface="+mn-ea"/>
        <a:cs typeface="+mn-cs"/>
      </a:defRPr>
    </a:lvl1pPr>
    <a:lvl2pPr marL="778686" indent="-299495" algn="l" rtl="0" eaLnBrk="0" fontAlgn="base" hangingPunct="0">
      <a:spcBef>
        <a:spcPct val="30000"/>
      </a:spcBef>
      <a:spcAft>
        <a:spcPct val="0"/>
      </a:spcAft>
      <a:defRPr sz="1227" kern="1200">
        <a:solidFill>
          <a:schemeClr val="tx1"/>
        </a:solidFill>
        <a:latin typeface="+mn-lt"/>
        <a:ea typeface="+mn-ea"/>
        <a:cs typeface="+mn-cs"/>
      </a:defRPr>
    </a:lvl2pPr>
    <a:lvl3pPr marL="1197978" indent="-239596" algn="l" rtl="0" eaLnBrk="0" fontAlgn="base" hangingPunct="0">
      <a:spcBef>
        <a:spcPct val="30000"/>
      </a:spcBef>
      <a:spcAft>
        <a:spcPct val="0"/>
      </a:spcAft>
      <a:defRPr sz="1227" kern="1200">
        <a:solidFill>
          <a:schemeClr val="tx1"/>
        </a:solidFill>
        <a:latin typeface="+mn-lt"/>
        <a:ea typeface="+mn-ea"/>
        <a:cs typeface="+mn-cs"/>
      </a:defRPr>
    </a:lvl3pPr>
    <a:lvl4pPr marL="1677170" indent="-239596" algn="l" rtl="0" eaLnBrk="0" fontAlgn="base" hangingPunct="0">
      <a:spcBef>
        <a:spcPct val="30000"/>
      </a:spcBef>
      <a:spcAft>
        <a:spcPct val="0"/>
      </a:spcAft>
      <a:defRPr sz="1227" kern="1200">
        <a:solidFill>
          <a:schemeClr val="tx1"/>
        </a:solidFill>
        <a:latin typeface="+mn-lt"/>
        <a:ea typeface="+mn-ea"/>
        <a:cs typeface="+mn-cs"/>
      </a:defRPr>
    </a:lvl4pPr>
    <a:lvl5pPr marL="2156361" indent="-239596" algn="l" rtl="0" eaLnBrk="0" fontAlgn="base" hangingPunct="0">
      <a:spcBef>
        <a:spcPct val="30000"/>
      </a:spcBef>
      <a:spcAft>
        <a:spcPct val="0"/>
      </a:spcAft>
      <a:defRPr sz="1227" kern="1200">
        <a:solidFill>
          <a:schemeClr val="tx1"/>
        </a:solidFill>
        <a:latin typeface="+mn-lt"/>
        <a:ea typeface="+mn-ea"/>
        <a:cs typeface="+mn-cs"/>
      </a:defRPr>
    </a:lvl5pPr>
    <a:lvl6pPr marL="2395957" algn="l" defTabSz="958383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6pPr>
    <a:lvl7pPr marL="2875148" algn="l" defTabSz="958383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7pPr>
    <a:lvl8pPr marL="3354339" algn="l" defTabSz="958383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8pPr>
    <a:lvl9pPr marL="3833531" algn="l" defTabSz="958383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7442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039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6905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54139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78232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7824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3006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5540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86859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3307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794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71905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786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2EFF2-E535-4F8D-9276-91B171A7836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4739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299374" y="3243722"/>
            <a:ext cx="10001242" cy="215332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ctr">
              <a:defRPr lang="en-US" sz="3200" b="1" kern="1200" dirty="0" smtClean="0">
                <a:solidFill>
                  <a:srgbClr val="5B9BD5">
                    <a:lumMod val="50000"/>
                  </a:srgbClr>
                </a:solidFill>
                <a:latin typeface="Calibri"/>
                <a:ea typeface="+mn-ea"/>
                <a:cs typeface="+mn-cs"/>
              </a:defRPr>
            </a:lvl1pPr>
          </a:lstStyle>
          <a:p>
            <a:pPr marL="0" lvl="0" algn="ctr" defTabSz="1163111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 cstate="print"/>
          <a:srcRect l="2083" t="12026" r="15209" b="51231"/>
          <a:stretch/>
        </p:blipFill>
        <p:spPr>
          <a:xfrm>
            <a:off x="0" y="-4926"/>
            <a:ext cx="12599988" cy="2667103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1866933" y="8257871"/>
            <a:ext cx="387770" cy="18174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1093324" rtl="0" eaLnBrk="1" fontAlgn="base" latinLnBrk="0" hangingPunct="1">
              <a:lnSpc>
                <a:spcPts val="1434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1747F3F-2E8A-4EAB-A46A-01A88D87E637}" type="slidenum">
              <a:rPr kumimoji="0" lang="en-US" sz="1272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1093324" rtl="0" eaLnBrk="1" fontAlgn="base" latinLnBrk="0" hangingPunct="1">
                <a:lnSpc>
                  <a:spcPts val="1434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72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3427288" y="152402"/>
            <a:ext cx="8827415" cy="698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ctr">
            <a:noAutofit/>
          </a:bodyPr>
          <a:lstStyle>
            <a:lvl1pPr>
              <a:lnSpc>
                <a:spcPct val="100000"/>
              </a:lnSpc>
              <a:defRPr lang="en-US" sz="2400" kern="1200" dirty="0" smtClean="0">
                <a:solidFill>
                  <a:srgbClr val="1F4E79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marL="0" lvl="0" defTabSz="1163111" eaLnBrk="1" fontAlgn="auto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1350" y="1062099"/>
            <a:ext cx="11903353" cy="72573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0" indent="0">
              <a:buNone/>
              <a:defRPr>
                <a:solidFill>
                  <a:schemeClr val="tx1"/>
                </a:solidFill>
              </a:defRPr>
            </a:lvl2pPr>
            <a:lvl3pPr marL="242962" indent="0">
              <a:buNone/>
              <a:defRPr>
                <a:solidFill>
                  <a:schemeClr val="tx1"/>
                </a:solidFill>
              </a:defRPr>
            </a:lvl3pPr>
            <a:lvl4pPr marL="476432" indent="0">
              <a:buNone/>
              <a:defRPr>
                <a:solidFill>
                  <a:schemeClr val="tx1"/>
                </a:solidFill>
              </a:defRPr>
            </a:lvl4pPr>
            <a:lvl5pPr marL="719391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1189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721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2" y="2059367"/>
            <a:ext cx="12599986" cy="413437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118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886287" y="2059367"/>
            <a:ext cx="8827415" cy="413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lnSpc>
                <a:spcPct val="100000"/>
              </a:lnSpc>
              <a:defRPr lang="en-US" sz="32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+mn-ea"/>
                <a:cs typeface="+mn-cs"/>
              </a:defRPr>
            </a:lvl1pPr>
          </a:lstStyle>
          <a:p>
            <a:pPr marL="0" lvl="0" defTabSz="1163111" eaLnBrk="1" fontAlgn="auto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/>
          <a:srcRect l="2083" t="12026" r="15209" b="51231"/>
          <a:stretch/>
        </p:blipFill>
        <p:spPr>
          <a:xfrm>
            <a:off x="1" y="-4926"/>
            <a:ext cx="3427287" cy="856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09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721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44999" y="2678636"/>
            <a:ext cx="10709990" cy="525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89999" y="4838827"/>
            <a:ext cx="8819990" cy="195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71" b="0" i="0">
                <a:solidFill>
                  <a:srgbClr val="4D4D4D"/>
                </a:solidFill>
                <a:latin typeface="Arial"/>
                <a:cs typeface="Arial"/>
              </a:defRPr>
            </a:lvl1pPr>
          </a:lstStyle>
          <a:p>
            <a:pPr marL="29020"/>
            <a:fld id="{81D60167-4931-47E6-BA6A-407CBD079E47}" type="slidenum">
              <a:rPr lang="ru-RU" spc="-11" smtClean="0"/>
              <a:pPr marL="29020"/>
              <a:t>‹#›</a:t>
            </a:fld>
            <a:endParaRPr lang="ru-RU" spc="-11" dirty="0"/>
          </a:p>
        </p:txBody>
      </p:sp>
    </p:spTree>
    <p:extLst>
      <p:ext uri="{BB962C8B-B14F-4D97-AF65-F5344CB8AC3E}">
        <p14:creationId xmlns:p14="http://schemas.microsoft.com/office/powerpoint/2010/main" val="121297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999" y="2684237"/>
            <a:ext cx="10709990" cy="18521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9998" y="4896432"/>
            <a:ext cx="8819992" cy="22081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6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52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28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0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56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32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608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4C460-B9B4-434C-BC45-07ACE810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956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20" r:id="rId2"/>
    <p:sldLayoutId id="2147483921" r:id="rId3"/>
    <p:sldLayoutId id="2147483922" r:id="rId4"/>
    <p:sldLayoutId id="2147483923" r:id="rId5"/>
  </p:sldLayoutIdLst>
  <p:transition/>
  <p:hf hdr="0" ftr="0" dt="0"/>
  <p:txStyles>
    <p:titleStyle>
      <a:lvl1pPr algn="l" defTabSz="1218602" rtl="0" fontAlgn="base">
        <a:lnSpc>
          <a:spcPts val="4066"/>
        </a:lnSpc>
        <a:spcBef>
          <a:spcPct val="0"/>
        </a:spcBef>
        <a:spcAft>
          <a:spcPct val="0"/>
        </a:spcAft>
        <a:defRPr sz="2926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1218602" rtl="0" fontAlgn="base">
        <a:lnSpc>
          <a:spcPts val="4066"/>
        </a:lnSpc>
        <a:spcBef>
          <a:spcPct val="0"/>
        </a:spcBef>
        <a:spcAft>
          <a:spcPct val="0"/>
        </a:spcAft>
        <a:defRPr sz="2926" b="1">
          <a:solidFill>
            <a:schemeClr val="tx1"/>
          </a:solidFill>
          <a:latin typeface="Arial" pitchFamily="34" charset="0"/>
        </a:defRPr>
      </a:lvl2pPr>
      <a:lvl3pPr algn="l" defTabSz="1218602" rtl="0" fontAlgn="base">
        <a:lnSpc>
          <a:spcPts val="4066"/>
        </a:lnSpc>
        <a:spcBef>
          <a:spcPct val="0"/>
        </a:spcBef>
        <a:spcAft>
          <a:spcPct val="0"/>
        </a:spcAft>
        <a:defRPr sz="2926" b="1">
          <a:solidFill>
            <a:schemeClr val="tx1"/>
          </a:solidFill>
          <a:latin typeface="Arial" pitchFamily="34" charset="0"/>
        </a:defRPr>
      </a:lvl3pPr>
      <a:lvl4pPr algn="l" defTabSz="1218602" rtl="0" fontAlgn="base">
        <a:lnSpc>
          <a:spcPts val="4066"/>
        </a:lnSpc>
        <a:spcBef>
          <a:spcPct val="0"/>
        </a:spcBef>
        <a:spcAft>
          <a:spcPct val="0"/>
        </a:spcAft>
        <a:defRPr sz="2926" b="1">
          <a:solidFill>
            <a:schemeClr val="tx1"/>
          </a:solidFill>
          <a:latin typeface="Arial" pitchFamily="34" charset="0"/>
        </a:defRPr>
      </a:lvl4pPr>
      <a:lvl5pPr algn="l" defTabSz="1218602" rtl="0" fontAlgn="base">
        <a:lnSpc>
          <a:spcPts val="4066"/>
        </a:lnSpc>
        <a:spcBef>
          <a:spcPct val="0"/>
        </a:spcBef>
        <a:spcAft>
          <a:spcPct val="0"/>
        </a:spcAft>
        <a:defRPr sz="2926" b="1">
          <a:solidFill>
            <a:schemeClr val="tx1"/>
          </a:solidFill>
          <a:latin typeface="Arial" pitchFamily="34" charset="0"/>
        </a:defRPr>
      </a:lvl5pPr>
      <a:lvl6pPr marL="546662" algn="l" defTabSz="1218602" rtl="0" fontAlgn="base">
        <a:lnSpc>
          <a:spcPts val="4066"/>
        </a:lnSpc>
        <a:spcBef>
          <a:spcPct val="0"/>
        </a:spcBef>
        <a:spcAft>
          <a:spcPct val="0"/>
        </a:spcAft>
        <a:defRPr sz="2926" b="1">
          <a:solidFill>
            <a:schemeClr val="tx1"/>
          </a:solidFill>
          <a:latin typeface="Arial" pitchFamily="34" charset="0"/>
        </a:defRPr>
      </a:lvl6pPr>
      <a:lvl7pPr marL="1093324" algn="l" defTabSz="1218602" rtl="0" fontAlgn="base">
        <a:lnSpc>
          <a:spcPts val="4066"/>
        </a:lnSpc>
        <a:spcBef>
          <a:spcPct val="0"/>
        </a:spcBef>
        <a:spcAft>
          <a:spcPct val="0"/>
        </a:spcAft>
        <a:defRPr sz="2926" b="1">
          <a:solidFill>
            <a:schemeClr val="tx1"/>
          </a:solidFill>
          <a:latin typeface="Arial" pitchFamily="34" charset="0"/>
        </a:defRPr>
      </a:lvl7pPr>
      <a:lvl8pPr marL="1639986" algn="l" defTabSz="1218602" rtl="0" fontAlgn="base">
        <a:lnSpc>
          <a:spcPts val="4066"/>
        </a:lnSpc>
        <a:spcBef>
          <a:spcPct val="0"/>
        </a:spcBef>
        <a:spcAft>
          <a:spcPct val="0"/>
        </a:spcAft>
        <a:defRPr sz="2926" b="1">
          <a:solidFill>
            <a:schemeClr val="tx1"/>
          </a:solidFill>
          <a:latin typeface="Arial" pitchFamily="34" charset="0"/>
        </a:defRPr>
      </a:lvl8pPr>
      <a:lvl9pPr marL="2186649" algn="l" defTabSz="1218602" rtl="0" fontAlgn="base">
        <a:lnSpc>
          <a:spcPts val="4066"/>
        </a:lnSpc>
        <a:spcBef>
          <a:spcPct val="0"/>
        </a:spcBef>
        <a:spcAft>
          <a:spcPct val="0"/>
        </a:spcAft>
        <a:defRPr sz="2926" b="1">
          <a:solidFill>
            <a:schemeClr val="tx1"/>
          </a:solidFill>
          <a:latin typeface="Arial" pitchFamily="34" charset="0"/>
        </a:defRPr>
      </a:lvl9pPr>
    </p:titleStyle>
    <p:bodyStyle>
      <a:lvl1pPr marL="457450" indent="-457450" algn="l" defTabSz="1218602" rtl="0" fontAlgn="base">
        <a:spcBef>
          <a:spcPct val="0"/>
        </a:spcBef>
        <a:spcAft>
          <a:spcPts val="359"/>
        </a:spcAft>
        <a:buFont typeface="Arial" pitchFamily="34" charset="0"/>
        <a:buChar char="•"/>
        <a:defRPr sz="1272">
          <a:solidFill>
            <a:schemeClr val="tx1"/>
          </a:solidFill>
          <a:latin typeface="+mn-lt"/>
          <a:ea typeface="+mn-ea"/>
          <a:cs typeface="+mn-cs"/>
        </a:defRPr>
      </a:lvl1pPr>
      <a:lvl2pPr marL="242962" indent="-242962" algn="l" defTabSz="1218602" rtl="0" fontAlgn="base">
        <a:spcBef>
          <a:spcPct val="0"/>
        </a:spcBef>
        <a:spcAft>
          <a:spcPts val="359"/>
        </a:spcAft>
        <a:buFont typeface="Arial" pitchFamily="34" charset="0"/>
        <a:buChar char="•"/>
        <a:defRPr sz="1272">
          <a:solidFill>
            <a:schemeClr val="tx1"/>
          </a:solidFill>
          <a:latin typeface="+mn-lt"/>
        </a:defRPr>
      </a:lvl2pPr>
      <a:lvl3pPr marL="476432" indent="-233471" algn="l" defTabSz="1218602" rtl="0" fontAlgn="base">
        <a:spcBef>
          <a:spcPct val="0"/>
        </a:spcBef>
        <a:spcAft>
          <a:spcPts val="359"/>
        </a:spcAft>
        <a:buFont typeface="Arial" pitchFamily="34" charset="0"/>
        <a:buChar char="‒"/>
        <a:defRPr sz="1272">
          <a:solidFill>
            <a:schemeClr val="tx1"/>
          </a:solidFill>
          <a:latin typeface="+mn-lt"/>
        </a:defRPr>
      </a:lvl3pPr>
      <a:lvl4pPr marL="719392" indent="-242962" algn="l" defTabSz="1218602" rtl="0" fontAlgn="base">
        <a:spcBef>
          <a:spcPct val="0"/>
        </a:spcBef>
        <a:spcAft>
          <a:spcPts val="359"/>
        </a:spcAft>
        <a:buFont typeface="Arial" pitchFamily="34" charset="0"/>
        <a:buChar char="•"/>
        <a:defRPr sz="1145">
          <a:solidFill>
            <a:schemeClr val="tx1"/>
          </a:solidFill>
          <a:latin typeface="+mn-lt"/>
        </a:defRPr>
      </a:lvl4pPr>
      <a:lvl5pPr marL="949067" indent="-229675" algn="l" defTabSz="1218602" rtl="0" fontAlgn="base">
        <a:spcBef>
          <a:spcPct val="0"/>
        </a:spcBef>
        <a:spcAft>
          <a:spcPts val="359"/>
        </a:spcAft>
        <a:buFont typeface="Arial" pitchFamily="34" charset="0"/>
        <a:buChar char="‒"/>
        <a:defRPr sz="1145">
          <a:solidFill>
            <a:schemeClr val="tx1"/>
          </a:solidFill>
          <a:latin typeface="+mn-lt"/>
        </a:defRPr>
      </a:lvl5pPr>
      <a:lvl6pPr marL="1495728" indent="-229675" algn="l" defTabSz="1218602" rtl="0" fontAlgn="base">
        <a:spcBef>
          <a:spcPct val="0"/>
        </a:spcBef>
        <a:spcAft>
          <a:spcPts val="359"/>
        </a:spcAft>
        <a:buFont typeface="Arial" pitchFamily="34" charset="0"/>
        <a:buChar char="‒"/>
        <a:defRPr sz="1145">
          <a:solidFill>
            <a:schemeClr val="tx1"/>
          </a:solidFill>
          <a:latin typeface="+mn-lt"/>
        </a:defRPr>
      </a:lvl6pPr>
      <a:lvl7pPr marL="2042391" indent="-229675" algn="l" defTabSz="1218602" rtl="0" fontAlgn="base">
        <a:spcBef>
          <a:spcPct val="0"/>
        </a:spcBef>
        <a:spcAft>
          <a:spcPts val="359"/>
        </a:spcAft>
        <a:buFont typeface="Arial" pitchFamily="34" charset="0"/>
        <a:buChar char="‒"/>
        <a:defRPr sz="1145">
          <a:solidFill>
            <a:schemeClr val="tx1"/>
          </a:solidFill>
          <a:latin typeface="+mn-lt"/>
        </a:defRPr>
      </a:lvl7pPr>
      <a:lvl8pPr marL="2589053" indent="-229675" algn="l" defTabSz="1218602" rtl="0" fontAlgn="base">
        <a:spcBef>
          <a:spcPct val="0"/>
        </a:spcBef>
        <a:spcAft>
          <a:spcPts val="359"/>
        </a:spcAft>
        <a:buFont typeface="Arial" pitchFamily="34" charset="0"/>
        <a:buChar char="‒"/>
        <a:defRPr sz="1145">
          <a:solidFill>
            <a:schemeClr val="tx1"/>
          </a:solidFill>
          <a:latin typeface="+mn-lt"/>
        </a:defRPr>
      </a:lvl8pPr>
      <a:lvl9pPr marL="3135713" indent="-229675" algn="l" defTabSz="1218602" rtl="0" fontAlgn="base">
        <a:spcBef>
          <a:spcPct val="0"/>
        </a:spcBef>
        <a:spcAft>
          <a:spcPts val="359"/>
        </a:spcAft>
        <a:buFont typeface="Arial" pitchFamily="34" charset="0"/>
        <a:buChar char="‒"/>
        <a:defRPr sz="114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93324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1pPr>
      <a:lvl2pPr marL="546662" algn="l" defTabSz="1093324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2pPr>
      <a:lvl3pPr marL="1093324" algn="l" defTabSz="1093324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3pPr>
      <a:lvl4pPr marL="1639986" algn="l" defTabSz="1093324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4pPr>
      <a:lvl5pPr marL="2186649" algn="l" defTabSz="1093324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5pPr>
      <a:lvl6pPr marL="2733311" algn="l" defTabSz="1093324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6pPr>
      <a:lvl7pPr marL="3279973" algn="l" defTabSz="1093324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7pPr>
      <a:lvl8pPr marL="3826635" algn="l" defTabSz="1093324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8pPr>
      <a:lvl9pPr marL="4373297" algn="l" defTabSz="1093324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9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8"/>
          <p:cNvSpPr txBox="1">
            <a:spLocks/>
          </p:cNvSpPr>
          <p:nvPr/>
        </p:nvSpPr>
        <p:spPr>
          <a:xfrm>
            <a:off x="538329" y="2012172"/>
            <a:ext cx="11404936" cy="6707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4510" marR="5804" algn="ctr"/>
            <a:endParaRPr lang="ru-RU" sz="4113" b="1" kern="0" spc="-114" dirty="0">
              <a:solidFill>
                <a:sysClr val="windowText" lastClr="000000"/>
              </a:solidFill>
            </a:endParaRPr>
          </a:p>
          <a:p>
            <a:pPr marL="14510" marR="5804" algn="ctr"/>
            <a:endParaRPr lang="ru-RU" sz="4113" b="1" kern="0" spc="-114" dirty="0">
              <a:solidFill>
                <a:sysClr val="windowText" lastClr="000000"/>
              </a:solidFill>
            </a:endParaRPr>
          </a:p>
          <a:p>
            <a:pPr marL="14510" marR="5804" algn="ctr"/>
            <a:endParaRPr lang="ru-RU" sz="3199" b="1" kern="0" spc="-114" dirty="0">
              <a:solidFill>
                <a:schemeClr val="tx2"/>
              </a:solidFill>
            </a:endParaRPr>
          </a:p>
          <a:p>
            <a:pPr marL="14510" marR="5804" algn="ctr"/>
            <a:r>
              <a:rPr lang="ru-RU" sz="3199" b="1" kern="0" dirty="0" smtClean="0">
                <a:solidFill>
                  <a:schemeClr val="tx2"/>
                </a:solidFill>
              </a:rPr>
              <a:t>Единый </a:t>
            </a:r>
            <a:r>
              <a:rPr lang="ru-RU" sz="3199" b="1" kern="0" dirty="0">
                <a:solidFill>
                  <a:schemeClr val="tx2"/>
                </a:solidFill>
              </a:rPr>
              <a:t>комплекс </a:t>
            </a:r>
            <a:r>
              <a:rPr lang="ru-RU" sz="3199" b="1" kern="0" dirty="0" smtClean="0">
                <a:solidFill>
                  <a:schemeClr val="tx2"/>
                </a:solidFill>
              </a:rPr>
              <a:t>мер</a:t>
            </a:r>
          </a:p>
          <a:p>
            <a:pPr marL="14510" marR="5804" algn="ctr"/>
            <a:r>
              <a:rPr lang="ru-RU" sz="3199" b="1" kern="0" dirty="0" smtClean="0">
                <a:solidFill>
                  <a:schemeClr val="tx2"/>
                </a:solidFill>
              </a:rPr>
              <a:t>поддержки экспортеров - субъектов МСП </a:t>
            </a:r>
          </a:p>
          <a:p>
            <a:pPr marL="14510" marR="5804" algn="ctr"/>
            <a:r>
              <a:rPr lang="ru-RU" sz="3199" b="1" kern="0" dirty="0" smtClean="0">
                <a:solidFill>
                  <a:schemeClr val="tx2"/>
                </a:solidFill>
              </a:rPr>
              <a:t>(«</a:t>
            </a:r>
            <a:r>
              <a:rPr lang="ru-RU" sz="3199" b="1" kern="0" dirty="0">
                <a:solidFill>
                  <a:schemeClr val="tx2"/>
                </a:solidFill>
              </a:rPr>
              <a:t>коробочный продукт»)</a:t>
            </a:r>
            <a:endParaRPr lang="ru-RU" sz="3199" b="1" kern="0" spc="-114" dirty="0">
              <a:solidFill>
                <a:schemeClr val="tx2"/>
              </a:solidFill>
            </a:endParaRPr>
          </a:p>
          <a:p>
            <a:pPr marL="14510" marR="5804" algn="ctr"/>
            <a:endParaRPr lang="ru-RU" sz="4113" b="1" kern="0" spc="-114" dirty="0" smtClean="0">
              <a:solidFill>
                <a:srgbClr val="1C3B6B"/>
              </a:solidFill>
            </a:endParaRPr>
          </a:p>
          <a:p>
            <a:pPr marL="14510" marR="5804" algn="ctr"/>
            <a:endParaRPr lang="ru-RU" sz="4113" b="1" kern="0" spc="-114" dirty="0">
              <a:solidFill>
                <a:srgbClr val="1C3B6B"/>
              </a:solidFill>
            </a:endParaRPr>
          </a:p>
          <a:p>
            <a:pPr marL="14510" marR="5804" algn="ctr"/>
            <a:endParaRPr lang="ru-RU" sz="4113" b="1" kern="0" spc="-114" dirty="0" smtClean="0">
              <a:solidFill>
                <a:srgbClr val="1C3B6B"/>
              </a:solidFill>
            </a:endParaRPr>
          </a:p>
          <a:p>
            <a:pPr marL="14510" marR="5804" algn="ctr"/>
            <a:endParaRPr lang="ru-RU" sz="4113" b="1" kern="0" spc="-114" dirty="0" smtClean="0">
              <a:solidFill>
                <a:srgbClr val="1C3B6B"/>
              </a:solidFill>
            </a:endParaRPr>
          </a:p>
          <a:p>
            <a:pPr marL="14510" marR="5804" algn="ctr"/>
            <a:r>
              <a:rPr lang="ru-RU" sz="2000" kern="0" spc="-114" dirty="0" smtClean="0">
                <a:solidFill>
                  <a:schemeClr val="tx2"/>
                </a:solidFill>
              </a:rPr>
              <a:t>Москва, 2020</a:t>
            </a:r>
            <a:endParaRPr lang="ru-RU" sz="2000" kern="0" spc="-114" dirty="0">
              <a:solidFill>
                <a:schemeClr val="tx2"/>
              </a:solidFill>
            </a:endParaRPr>
          </a:p>
          <a:p>
            <a:pPr marL="14510" marR="5804" algn="ctr"/>
            <a:endParaRPr lang="ru-RU" sz="4113" b="1" kern="0" spc="-114" dirty="0">
              <a:solidFill>
                <a:srgbClr val="1C3B6B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009" y="465521"/>
            <a:ext cx="1866937" cy="1400203"/>
          </a:xfrm>
          <a:prstGeom prst="rect">
            <a:avLst/>
          </a:prstGeom>
        </p:spPr>
      </p:pic>
      <p:pic>
        <p:nvPicPr>
          <p:cNvPr id="11" name="Picture 2" descr="https://api.mainfin.ru/bank_logo/logos/eximban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1254" y="610569"/>
            <a:ext cx="2252011" cy="1110108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5352" y="646977"/>
            <a:ext cx="1341999" cy="98413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118" y="695071"/>
            <a:ext cx="2184653" cy="936039"/>
          </a:xfrm>
          <a:prstGeom prst="rect">
            <a:avLst/>
          </a:prstGeom>
        </p:spPr>
      </p:pic>
      <p:pic>
        <p:nvPicPr>
          <p:cNvPr id="1026" name="Picture 2" descr="https://corpmsp.ru/upload/logo/msplogo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972" y="695071"/>
            <a:ext cx="2295525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9020"/>
            <a:endParaRPr lang="ru-RU" sz="100" spc="-11" dirty="0"/>
          </a:p>
        </p:txBody>
      </p:sp>
    </p:spTree>
    <p:extLst>
      <p:ext uri="{BB962C8B-B14F-4D97-AF65-F5344CB8AC3E}">
        <p14:creationId xmlns:p14="http://schemas.microsoft.com/office/powerpoint/2010/main" val="55719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4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8" b="24386"/>
          <a:stretch/>
        </p:blipFill>
        <p:spPr>
          <a:xfrm>
            <a:off x="10419040" y="6673519"/>
            <a:ext cx="2128043" cy="798759"/>
          </a:xfrm>
          <a:prstGeom prst="rect">
            <a:avLst/>
          </a:prstGeom>
        </p:spPr>
      </p:pic>
      <p:sp>
        <p:nvSpPr>
          <p:cNvPr id="4" name="Rectangle 586">
            <a:extLst>
              <a:ext uri="{FF2B5EF4-FFF2-40B4-BE49-F238E27FC236}">
                <a16:creationId xmlns:a16="http://schemas.microsoft.com/office/drawing/2014/main" xmlns="" id="{73556017-6208-483A-891A-8DD8CCE21874}"/>
              </a:ext>
            </a:extLst>
          </p:cNvPr>
          <p:cNvSpPr/>
          <p:nvPr/>
        </p:nvSpPr>
        <p:spPr>
          <a:xfrm>
            <a:off x="351350" y="1093881"/>
            <a:ext cx="3115011" cy="67393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00">
              <a:solidFill>
                <a:srgbClr val="FFFFFF"/>
              </a:solidFill>
            </a:endParaRPr>
          </a:p>
        </p:txBody>
      </p:sp>
      <p:sp>
        <p:nvSpPr>
          <p:cNvPr id="5" name="Rectangle 862"/>
          <p:cNvSpPr/>
          <p:nvPr/>
        </p:nvSpPr>
        <p:spPr>
          <a:xfrm>
            <a:off x="598597" y="1581817"/>
            <a:ext cx="268640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sz="1200" dirty="0">
                <a:latin typeface="+mj-lt"/>
              </a:rPr>
              <a:t>Российская компания - экспортер</a:t>
            </a: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endParaRPr lang="en-US" altLang="ru-RU" sz="1200" dirty="0">
              <a:latin typeface="+mj-lt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altLang="ru-RU" sz="1200" dirty="0">
                <a:latin typeface="+mj-lt"/>
              </a:rPr>
              <a:t>заявитель включен в единый реестр субъектов малого и среднего предпринимательства и соответствующие требованиям Федерального закона от 24.07.2007 года </a:t>
            </a:r>
            <a:r>
              <a:rPr lang="ru-RU" altLang="ru-RU" sz="1200" dirty="0" smtClean="0">
                <a:latin typeface="+mj-lt"/>
              </a:rPr>
              <a:t>№209-ФЗ </a:t>
            </a:r>
            <a:r>
              <a:rPr lang="ru-RU" altLang="ru-RU" sz="1200" dirty="0">
                <a:latin typeface="+mj-lt"/>
              </a:rPr>
              <a:t>«О развитии малого и среднего предпринимательства в Российской Федерации»</a:t>
            </a:r>
          </a:p>
          <a:p>
            <a:pPr lvl="0">
              <a:tabLst>
                <a:tab pos="180975" algn="l"/>
              </a:tabLst>
            </a:pPr>
            <a:endParaRPr lang="ru-RU" altLang="ru-RU" sz="1200" dirty="0">
              <a:latin typeface="+mj-lt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sz="1200" dirty="0">
                <a:latin typeface="+mj-lt"/>
              </a:rPr>
              <a:t>доля Российской составляющей (стоимости сырья, материалов, комплектующих, работ и услуг, произведенных на территории РФ) в общей стоимости экспортного контракта -  не менее </a:t>
            </a:r>
            <a:r>
              <a:rPr lang="ru-RU" sz="1200" b="1" dirty="0">
                <a:solidFill>
                  <a:schemeClr val="accent1"/>
                </a:solidFill>
                <a:latin typeface="+mj-lt"/>
                <a:cs typeface="Arial" charset="0"/>
              </a:rPr>
              <a:t>50 %</a:t>
            </a: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ru-RU" altLang="ru-RU" sz="12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altLang="ru-RU" sz="1200" dirty="0">
                <a:latin typeface="+mj-lt"/>
              </a:rPr>
              <a:t>на цели финансирования дебиторской задолженности, возникающей в результате исполнения субъектом МСП обязательств по экспортному </a:t>
            </a:r>
            <a:r>
              <a:rPr lang="ru-RU" altLang="ru-RU" sz="1200" dirty="0" smtClean="0">
                <a:latin typeface="+mj-lt"/>
              </a:rPr>
              <a:t>контракту </a:t>
            </a:r>
            <a:r>
              <a:rPr lang="ru-RU" altLang="ru-RU" sz="1200" dirty="0"/>
              <a:t>(экспорт </a:t>
            </a:r>
            <a:r>
              <a:rPr lang="ru-RU" altLang="ru-RU" sz="1200" dirty="0" err="1" smtClean="0"/>
              <a:t>несырьевых</a:t>
            </a:r>
            <a:r>
              <a:rPr lang="ru-RU" altLang="ru-RU" sz="1200" dirty="0" smtClean="0"/>
              <a:t> и </a:t>
            </a:r>
            <a:r>
              <a:rPr lang="ru-RU" altLang="ru-RU" sz="1200" dirty="0"/>
              <a:t>неэнергетических </a:t>
            </a:r>
            <a:r>
              <a:rPr lang="ru-RU" altLang="ru-RU" sz="1200" dirty="0" smtClean="0"/>
              <a:t>товаров)</a:t>
            </a:r>
            <a:endParaRPr lang="ru-RU" altLang="ru-RU" sz="1200" dirty="0">
              <a:latin typeface="+mj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170" y="0"/>
            <a:ext cx="10408885" cy="698685"/>
          </a:xfrm>
        </p:spPr>
        <p:txBody>
          <a:bodyPr/>
          <a:lstStyle/>
          <a:p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Коробочное решение АО РОСЭКСИМБАНК и АО Корпорация МСП </a:t>
            </a:r>
            <a:b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</a:br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для  </a:t>
            </a:r>
            <a:r>
              <a:rPr lang="ru-RU" kern="0" spc="-100" dirty="0" err="1" smtClean="0">
                <a:solidFill>
                  <a:srgbClr val="C00000"/>
                </a:solidFill>
                <a:latin typeface="+mj-lt"/>
                <a:cs typeface="Arial"/>
              </a:rPr>
              <a:t>постэкспортного</a:t>
            </a:r>
            <a:r>
              <a:rPr lang="ru-RU" kern="0" spc="-100" dirty="0" smtClean="0">
                <a:solidFill>
                  <a:schemeClr val="bg1"/>
                </a:solidFill>
                <a:latin typeface="+mj-lt"/>
                <a:cs typeface="Arial"/>
              </a:rPr>
              <a:t> </a:t>
            </a:r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финансирования  экспортеров - субъектов </a:t>
            </a:r>
            <a:r>
              <a:rPr lang="ru-RU" kern="0" spc="-100" dirty="0" smtClean="0">
                <a:solidFill>
                  <a:schemeClr val="tx2"/>
                </a:solidFill>
                <a:latin typeface="+mj-lt"/>
                <a:cs typeface="Arial"/>
              </a:rPr>
              <a:t>МСП</a:t>
            </a:r>
            <a:endParaRPr lang="ru-RU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51682" y="1646106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200">
              <a:solidFill>
                <a:srgbClr val="000000"/>
              </a:solidFill>
            </a:endParaRPr>
          </a:p>
        </p:txBody>
      </p:sp>
      <p:cxnSp>
        <p:nvCxnSpPr>
          <p:cNvPr id="9" name="Прямая соединительная линия 71">
            <a:extLst>
              <a:ext uri="{FF2B5EF4-FFF2-40B4-BE49-F238E27FC236}">
                <a16:creationId xmlns:a16="http://schemas.microsoft.com/office/drawing/2014/main" xmlns="" id="{81FEDC2F-F8A8-4AF9-9A9E-FC5D8A45524B}"/>
              </a:ext>
            </a:extLst>
          </p:cNvPr>
          <p:cNvCxnSpPr>
            <a:cxnSpLocks/>
          </p:cNvCxnSpPr>
          <p:nvPr/>
        </p:nvCxnSpPr>
        <p:spPr>
          <a:xfrm>
            <a:off x="3448527" y="1107529"/>
            <a:ext cx="0" cy="6739388"/>
          </a:xfrm>
          <a:prstGeom prst="line">
            <a:avLst/>
          </a:prstGeom>
          <a:ln w="28575" cap="sq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grpSp>
        <p:nvGrpSpPr>
          <p:cNvPr id="10" name="Group 857">
            <a:extLst>
              <a:ext uri="{FF2B5EF4-FFF2-40B4-BE49-F238E27FC236}">
                <a16:creationId xmlns:a16="http://schemas.microsoft.com/office/drawing/2014/main" xmlns="" id="{2749A3A2-CA02-4A15-B440-5BD076F13ED3}"/>
              </a:ext>
            </a:extLst>
          </p:cNvPr>
          <p:cNvGrpSpPr/>
          <p:nvPr/>
        </p:nvGrpSpPr>
        <p:grpSpPr>
          <a:xfrm>
            <a:off x="3306054" y="4214937"/>
            <a:ext cx="340954" cy="540042"/>
            <a:chOff x="6413214" y="4013204"/>
            <a:chExt cx="457274" cy="621031"/>
          </a:xfrm>
        </p:grpSpPr>
        <p:sp>
          <p:nvSpPr>
            <p:cNvPr id="11" name="Isosceles Triangle 33">
              <a:extLst>
                <a:ext uri="{FF2B5EF4-FFF2-40B4-BE49-F238E27FC236}">
                  <a16:creationId xmlns:a16="http://schemas.microsoft.com/office/drawing/2014/main" xmlns="" id="{DDC0977E-B084-49F9-A9CD-29C1C974C1BE}"/>
                </a:ext>
              </a:extLst>
            </p:cNvPr>
            <p:cNvSpPr/>
            <p:nvPr/>
          </p:nvSpPr>
          <p:spPr bwMode="auto">
            <a:xfrm rot="5400000">
              <a:off x="6424636" y="4188383"/>
              <a:ext cx="621031" cy="270673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A32020"/>
                </a:solidFill>
                <a:effectLst/>
                <a:uLnTx/>
                <a:uFillTx/>
                <a:latin typeface="Franklin Gothic Book" pitchFamily="34" charset="0"/>
                <a:ea typeface="+mn-ea"/>
                <a:cs typeface="+mn-cs"/>
              </a:endParaRPr>
            </a:p>
          </p:txBody>
        </p:sp>
        <p:grpSp>
          <p:nvGrpSpPr>
            <p:cNvPr id="12" name="Group 35">
              <a:extLst>
                <a:ext uri="{FF2B5EF4-FFF2-40B4-BE49-F238E27FC236}">
                  <a16:creationId xmlns:a16="http://schemas.microsoft.com/office/drawing/2014/main" xmlns="" id="{0CC1111E-4AC6-4FA1-A5C9-400B5EC8B76B}"/>
                </a:ext>
              </a:extLst>
            </p:cNvPr>
            <p:cNvGrpSpPr/>
            <p:nvPr/>
          </p:nvGrpSpPr>
          <p:grpSpPr>
            <a:xfrm>
              <a:off x="6413214" y="4054195"/>
              <a:ext cx="318060" cy="539070"/>
              <a:chOff x="6702563" y="1522410"/>
              <a:chExt cx="280730" cy="723339"/>
            </a:xfrm>
          </p:grpSpPr>
          <p:sp>
            <p:nvSpPr>
              <p:cNvPr id="13" name="Isosceles Triangle 36">
                <a:extLst>
                  <a:ext uri="{FF2B5EF4-FFF2-40B4-BE49-F238E27FC236}">
                    <a16:creationId xmlns:a16="http://schemas.microsoft.com/office/drawing/2014/main" xmlns="" id="{80440A4B-CB0C-4A37-A5A7-10DB4027A689}"/>
                  </a:ext>
                </a:extLst>
              </p:cNvPr>
              <p:cNvSpPr/>
              <p:nvPr/>
            </p:nvSpPr>
            <p:spPr bwMode="auto">
              <a:xfrm rot="5400000">
                <a:off x="6515857" y="1778306"/>
                <a:ext cx="723331" cy="211540"/>
              </a:xfrm>
              <a:prstGeom prst="triangle">
                <a:avLst/>
              </a:prstGeom>
              <a:solidFill>
                <a:schemeClr val="bg1">
                  <a:lumMod val="75000"/>
                </a:schemeClr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57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A32020"/>
                  </a:solidFill>
                  <a:effectLst/>
                  <a:uLnTx/>
                  <a:uFillTx/>
                  <a:latin typeface="Franklin Gothic Book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Isosceles Triangle 37">
                <a:extLst>
                  <a:ext uri="{FF2B5EF4-FFF2-40B4-BE49-F238E27FC236}">
                    <a16:creationId xmlns:a16="http://schemas.microsoft.com/office/drawing/2014/main" xmlns="" id="{B363B360-5370-4187-B5D3-0245EB652606}"/>
                  </a:ext>
                </a:extLst>
              </p:cNvPr>
              <p:cNvSpPr/>
              <p:nvPr/>
            </p:nvSpPr>
            <p:spPr bwMode="auto">
              <a:xfrm rot="5400000">
                <a:off x="6446667" y="1778314"/>
                <a:ext cx="723331" cy="211540"/>
              </a:xfrm>
              <a:prstGeom prst="triangl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57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A32020"/>
                  </a:solidFill>
                  <a:effectLst/>
                  <a:uLnTx/>
                  <a:uFillTx/>
                  <a:latin typeface="Franklin Gothic Book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" name="Прямоугольник 16"/>
          <p:cNvSpPr/>
          <p:nvPr/>
        </p:nvSpPr>
        <p:spPr>
          <a:xfrm>
            <a:off x="270550" y="1323125"/>
            <a:ext cx="3035504" cy="247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Профиль получателя поддержки 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8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51682" y="2208124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51682" y="4386300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0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51682" y="5967758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52581" y="1466148"/>
            <a:ext cx="2133600" cy="52784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Сумма</a:t>
            </a:r>
            <a:r>
              <a:rPr lang="en-US" sz="1200" b="1" dirty="0" smtClean="0"/>
              <a:t> </a:t>
            </a:r>
            <a:r>
              <a:rPr lang="ru-RU" sz="1200" b="1" dirty="0" smtClean="0"/>
              <a:t>кредита</a:t>
            </a:r>
            <a:endParaRPr lang="ru-RU" sz="12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663930" y="1112624"/>
            <a:ext cx="4630152" cy="247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 smtClean="0">
                <a:solidFill>
                  <a:schemeClr val="tx2"/>
                </a:solidFill>
              </a:rPr>
              <a:t>Параметры коробочного продукта</a:t>
            </a:r>
            <a:endParaRPr lang="ru-RU" sz="1300" b="1" dirty="0">
              <a:solidFill>
                <a:schemeClr val="tx2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52581" y="1365019"/>
            <a:ext cx="21336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752581" y="2059623"/>
            <a:ext cx="2133600" cy="304797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Срок</a:t>
            </a:r>
            <a:endParaRPr lang="ru-RU" sz="12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752581" y="2427723"/>
            <a:ext cx="2133600" cy="723393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Ставка</a:t>
            </a:r>
            <a:endParaRPr lang="ru-RU" sz="12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752581" y="3238432"/>
            <a:ext cx="2133600" cy="233499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Обеспечение</a:t>
            </a:r>
            <a:endParaRPr lang="ru-RU" sz="12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752581" y="6622904"/>
            <a:ext cx="2133600" cy="1245569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Участники сделки</a:t>
            </a:r>
            <a:endParaRPr lang="ru-RU" sz="1200" b="1" dirty="0"/>
          </a:p>
        </p:txBody>
      </p:sp>
      <p:sp>
        <p:nvSpPr>
          <p:cNvPr id="28" name="Rectangle 862"/>
          <p:cNvSpPr/>
          <p:nvPr/>
        </p:nvSpPr>
        <p:spPr>
          <a:xfrm>
            <a:off x="6007100" y="1383899"/>
            <a:ext cx="6247604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200" dirty="0">
                <a:latin typeface="+mj-lt"/>
              </a:rPr>
              <a:t>до </a:t>
            </a:r>
            <a:r>
              <a:rPr lang="ru-RU" altLang="ru-RU" sz="1600" b="1" dirty="0" smtClean="0">
                <a:solidFill>
                  <a:schemeClr val="tx2"/>
                </a:solidFill>
                <a:latin typeface="+mj-lt"/>
              </a:rPr>
              <a:t>70</a:t>
            </a:r>
            <a:r>
              <a:rPr lang="ru-RU" altLang="ru-RU" sz="12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ru-RU" altLang="ru-RU" sz="1200" dirty="0">
                <a:latin typeface="+mj-lt"/>
              </a:rPr>
              <a:t>млн </a:t>
            </a:r>
            <a:r>
              <a:rPr lang="ru-RU" altLang="ru-RU" sz="1200" dirty="0" smtClean="0">
                <a:latin typeface="+mj-lt"/>
              </a:rPr>
              <a:t>рублей</a:t>
            </a:r>
            <a:endParaRPr lang="ru-RU" altLang="ru-RU" sz="1200" dirty="0">
              <a:latin typeface="+mj-lt"/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200" dirty="0">
                <a:latin typeface="+mj-lt"/>
              </a:rPr>
              <a:t>не более </a:t>
            </a:r>
            <a:r>
              <a:rPr lang="ru-RU" altLang="ru-RU" sz="1600" b="1" dirty="0">
                <a:solidFill>
                  <a:schemeClr val="tx2"/>
                </a:solidFill>
                <a:latin typeface="+mj-lt"/>
              </a:rPr>
              <a:t>85%</a:t>
            </a:r>
            <a:r>
              <a:rPr lang="ru-RU" altLang="ru-RU" sz="12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altLang="ru-RU" sz="1200" dirty="0">
                <a:latin typeface="+mj-lt"/>
              </a:rPr>
              <a:t>от суммы экспортного контракта</a:t>
            </a:r>
          </a:p>
        </p:txBody>
      </p:sp>
      <p:cxnSp>
        <p:nvCxnSpPr>
          <p:cNvPr id="29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2032096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1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2376856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2" name="Rectangle 862"/>
          <p:cNvSpPr/>
          <p:nvPr/>
        </p:nvSpPr>
        <p:spPr>
          <a:xfrm>
            <a:off x="6007100" y="2056643"/>
            <a:ext cx="62476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altLang="ru-RU" sz="1600" b="1" dirty="0" smtClean="0">
                <a:solidFill>
                  <a:schemeClr val="tx2"/>
                </a:solidFill>
                <a:latin typeface="+mj-lt"/>
              </a:rPr>
              <a:t>24</a:t>
            </a:r>
            <a:r>
              <a:rPr lang="ru-RU" altLang="ru-RU" sz="1200" dirty="0" smtClean="0">
                <a:latin typeface="+mj-lt"/>
              </a:rPr>
              <a:t> месяца</a:t>
            </a:r>
            <a:endParaRPr lang="ru-RU" altLang="ru-RU" sz="1200" dirty="0">
              <a:latin typeface="+mj-lt"/>
            </a:endParaRPr>
          </a:p>
        </p:txBody>
      </p:sp>
      <p:sp>
        <p:nvSpPr>
          <p:cNvPr id="34" name="Rectangle 862"/>
          <p:cNvSpPr/>
          <p:nvPr/>
        </p:nvSpPr>
        <p:spPr>
          <a:xfrm>
            <a:off x="6007100" y="2359022"/>
            <a:ext cx="6247604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2"/>
                </a:solidFill>
                <a:latin typeface="+mj-lt"/>
              </a:rPr>
              <a:t>9%*</a:t>
            </a:r>
            <a:endParaRPr lang="ru-RU" sz="1200" b="1" dirty="0" smtClean="0">
              <a:solidFill>
                <a:schemeClr val="tx2"/>
              </a:solidFill>
              <a:latin typeface="+mj-lt"/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2"/>
                </a:solidFill>
                <a:latin typeface="+mj-lt"/>
              </a:rPr>
              <a:t>4</a:t>
            </a:r>
            <a:r>
              <a:rPr lang="ru-RU" sz="1600" b="1" dirty="0">
                <a:solidFill>
                  <a:schemeClr val="tx2"/>
                </a:solidFill>
                <a:latin typeface="+mj-lt"/>
              </a:rPr>
              <a:t>% </a:t>
            </a:r>
            <a:r>
              <a:rPr lang="ru-RU" sz="1600" b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200" b="1" dirty="0" smtClean="0">
                <a:latin typeface="+mj-lt"/>
              </a:rPr>
              <a:t>- </a:t>
            </a:r>
            <a:r>
              <a:rPr lang="ru-RU" sz="1200" dirty="0" smtClean="0">
                <a:latin typeface="+mj-lt"/>
              </a:rPr>
              <a:t>при </a:t>
            </a:r>
            <a:r>
              <a:rPr lang="ru-RU" sz="1200" dirty="0">
                <a:latin typeface="+mj-lt"/>
              </a:rPr>
              <a:t>кредитовании </a:t>
            </a:r>
            <a:r>
              <a:rPr lang="ru-RU" sz="1200" dirty="0" smtClean="0">
                <a:latin typeface="+mj-lt"/>
              </a:rPr>
              <a:t>экспорта  </a:t>
            </a:r>
            <a:r>
              <a:rPr lang="ru-RU" sz="1200" dirty="0">
                <a:latin typeface="+mj-lt"/>
              </a:rPr>
              <a:t>высокотехнологичной российской </a:t>
            </a:r>
            <a:r>
              <a:rPr lang="ru-RU" sz="1200" dirty="0" smtClean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продукции</a:t>
            </a:r>
          </a:p>
        </p:txBody>
      </p:sp>
      <p:cxnSp>
        <p:nvCxnSpPr>
          <p:cNvPr id="35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3186320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6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6555417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7" name="Rectangle 862"/>
          <p:cNvSpPr/>
          <p:nvPr/>
        </p:nvSpPr>
        <p:spPr>
          <a:xfrm>
            <a:off x="5979956" y="3134059"/>
            <a:ext cx="6520153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400" b="1" dirty="0">
                <a:solidFill>
                  <a:schemeClr val="tx2"/>
                </a:solidFill>
              </a:rPr>
              <a:t>Гарантия Корпорации МСП:</a:t>
            </a:r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200" dirty="0"/>
              <a:t>Покрытие: </a:t>
            </a:r>
            <a:r>
              <a:rPr lang="ru-RU" altLang="ru-RU" sz="1400" b="1" dirty="0">
                <a:solidFill>
                  <a:schemeClr val="tx2"/>
                </a:solidFill>
                <a:cs typeface="Arial" charset="0"/>
              </a:rPr>
              <a:t>70%</a:t>
            </a:r>
            <a:r>
              <a:rPr lang="ru-RU" altLang="ru-RU" sz="1200" b="1" dirty="0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ru-RU" altLang="ru-RU" sz="1200" dirty="0"/>
              <a:t>от суммы основного долга по кредиту/ до </a:t>
            </a:r>
            <a:r>
              <a:rPr lang="ru-RU" altLang="ru-RU" sz="1400" b="1" dirty="0">
                <a:solidFill>
                  <a:schemeClr val="tx2"/>
                </a:solidFill>
              </a:rPr>
              <a:t>85%</a:t>
            </a:r>
            <a:r>
              <a:rPr lang="ru-RU" altLang="ru-RU" sz="1200" b="1" dirty="0">
                <a:solidFill>
                  <a:schemeClr val="tx2"/>
                </a:solidFill>
              </a:rPr>
              <a:t> </a:t>
            </a:r>
            <a:r>
              <a:rPr lang="ru-RU" altLang="ru-RU" sz="1200" dirty="0"/>
              <a:t>от суммы основного долга по кредиту при </a:t>
            </a:r>
            <a:r>
              <a:rPr lang="ru-RU" altLang="ru-RU" sz="1200" dirty="0" err="1"/>
              <a:t>Согарантии</a:t>
            </a:r>
            <a:endParaRPr lang="en-US" altLang="ru-RU" sz="1200" dirty="0"/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200" dirty="0"/>
              <a:t>Срок: </a:t>
            </a:r>
            <a:r>
              <a:rPr lang="ru-RU" altLang="ru-RU" sz="1400" b="1" dirty="0">
                <a:solidFill>
                  <a:schemeClr val="tx2"/>
                </a:solidFill>
              </a:rPr>
              <a:t>28 месяцев</a:t>
            </a:r>
            <a:endParaRPr lang="ru-RU" altLang="ru-RU" sz="1200" b="1" dirty="0">
              <a:solidFill>
                <a:schemeClr val="tx2"/>
              </a:solidFill>
            </a:endParaRPr>
          </a:p>
          <a:p>
            <a:pPr marL="764941" lvl="1" indent="-285750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200" dirty="0"/>
              <a:t>Ставка</a:t>
            </a:r>
            <a:r>
              <a:rPr lang="ru-RU" altLang="ru-RU" sz="1200" b="1" dirty="0"/>
              <a:t>: </a:t>
            </a:r>
            <a:r>
              <a:rPr lang="ru-RU" altLang="ru-RU" sz="1400" b="1" dirty="0">
                <a:solidFill>
                  <a:schemeClr val="tx2"/>
                </a:solidFill>
              </a:rPr>
              <a:t>0,75%</a:t>
            </a:r>
            <a:r>
              <a:rPr lang="ru-RU" altLang="ru-RU" sz="1200" b="1" dirty="0"/>
              <a:t> </a:t>
            </a:r>
            <a:r>
              <a:rPr lang="ru-RU" altLang="ru-RU" sz="1200" dirty="0"/>
              <a:t>годовых от суммы гарантии Корпорации /</a:t>
            </a:r>
            <a:r>
              <a:rPr lang="ru-RU" altLang="ru-RU" sz="1200" dirty="0" err="1"/>
              <a:t>Согарантии</a:t>
            </a:r>
            <a:r>
              <a:rPr lang="ru-RU" altLang="ru-RU" sz="1200" dirty="0"/>
              <a:t> </a:t>
            </a:r>
            <a:r>
              <a:rPr lang="ru-RU" altLang="ru-RU" sz="1200" dirty="0" smtClean="0"/>
              <a:t>РГО</a:t>
            </a:r>
          </a:p>
          <a:p>
            <a:pPr marL="285750" indent="-285750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1"/>
                </a:solidFill>
              </a:rPr>
              <a:t>Страховка ЭКСАР</a:t>
            </a:r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200" dirty="0"/>
              <a:t>Покрытие: </a:t>
            </a:r>
            <a:r>
              <a:rPr lang="ru-RU" altLang="ru-RU" sz="1400" b="1" dirty="0">
                <a:solidFill>
                  <a:schemeClr val="accent1"/>
                </a:solidFill>
              </a:rPr>
              <a:t>90%</a:t>
            </a:r>
            <a:r>
              <a:rPr lang="ru-RU" altLang="ru-RU" sz="1200" dirty="0"/>
              <a:t> от суммы кредита и начисленных процентов</a:t>
            </a:r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sz="1200" dirty="0" smtClean="0"/>
              <a:t>Срок: </a:t>
            </a:r>
            <a:r>
              <a:rPr lang="ru-RU" sz="1400" b="1" dirty="0" smtClean="0">
                <a:solidFill>
                  <a:schemeClr val="accent1"/>
                </a:solidFill>
              </a:rPr>
              <a:t>в соответствии со сроком контракта</a:t>
            </a:r>
            <a:br>
              <a:rPr lang="ru-RU" sz="1400" b="1" dirty="0" smtClean="0">
                <a:solidFill>
                  <a:schemeClr val="accent1"/>
                </a:solidFill>
              </a:rPr>
            </a:br>
            <a:endParaRPr lang="ru-RU" sz="1400" b="1" dirty="0">
              <a:solidFill>
                <a:schemeClr val="accent1"/>
              </a:solidFill>
            </a:endParaRPr>
          </a:p>
          <a:p>
            <a:pPr marL="265113" lvl="0" indent="-265113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200" dirty="0" smtClean="0">
                <a:latin typeface="+mj-lt"/>
              </a:rPr>
              <a:t>Поручительство </a:t>
            </a:r>
            <a:r>
              <a:rPr lang="ru-RU" sz="1200" dirty="0" err="1">
                <a:latin typeface="+mj-lt"/>
              </a:rPr>
              <a:t>бенефициарных</a:t>
            </a:r>
            <a:r>
              <a:rPr lang="ru-RU" sz="1200" dirty="0">
                <a:latin typeface="+mj-lt"/>
              </a:rPr>
              <a:t> владельцев </a:t>
            </a:r>
            <a:r>
              <a:rPr lang="ru-RU" sz="1200" dirty="0" smtClean="0">
                <a:latin typeface="+mj-lt"/>
              </a:rPr>
              <a:t>бизнеса</a:t>
            </a:r>
            <a:r>
              <a:rPr lang="ru-RU" altLang="ru-RU" sz="1200" baseline="30000" dirty="0" smtClean="0"/>
              <a:t>1</a:t>
            </a:r>
          </a:p>
          <a:p>
            <a:pPr marL="265113" lvl="0" indent="-265113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200" dirty="0" smtClean="0">
                <a:latin typeface="+mj-lt"/>
              </a:rPr>
              <a:t>Залог </a:t>
            </a:r>
            <a:r>
              <a:rPr lang="ru-RU" sz="1200" dirty="0">
                <a:latin typeface="+mj-lt"/>
              </a:rPr>
              <a:t>прав требования на получение </a:t>
            </a:r>
            <a:r>
              <a:rPr lang="ru-RU" sz="1200" dirty="0" smtClean="0">
                <a:latin typeface="+mj-lt"/>
              </a:rPr>
              <a:t>экспортной </a:t>
            </a:r>
            <a:r>
              <a:rPr lang="ru-RU" sz="1200" dirty="0">
                <a:latin typeface="+mj-lt"/>
              </a:rPr>
              <a:t>выручки по экспортному </a:t>
            </a:r>
            <a:r>
              <a:rPr lang="ru-RU" sz="1200" dirty="0" smtClean="0">
                <a:latin typeface="+mj-lt"/>
              </a:rPr>
              <a:t>контракту 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752581" y="5672254"/>
            <a:ext cx="2133600" cy="852574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Сроки рассмотрения</a:t>
            </a:r>
            <a:endParaRPr lang="ru-RU" sz="1200" b="1" dirty="0"/>
          </a:p>
        </p:txBody>
      </p:sp>
      <p:cxnSp>
        <p:nvCxnSpPr>
          <p:cNvPr id="39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5668384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40" name="Rectangle 862"/>
          <p:cNvSpPr/>
          <p:nvPr/>
        </p:nvSpPr>
        <p:spPr>
          <a:xfrm>
            <a:off x="6007100" y="5811797"/>
            <a:ext cx="624760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altLang="ru-RU" sz="1200" dirty="0" smtClean="0">
                <a:latin typeface="+mj-lt"/>
              </a:rPr>
              <a:t>Специальный </a:t>
            </a:r>
            <a:r>
              <a:rPr lang="ru-RU" altLang="ru-RU" sz="1200" dirty="0">
                <a:latin typeface="+mj-lt"/>
              </a:rPr>
              <a:t>режим </a:t>
            </a:r>
            <a:r>
              <a:rPr lang="ru-RU" altLang="ru-RU" sz="1200" dirty="0" smtClean="0">
                <a:latin typeface="+mj-lt"/>
              </a:rPr>
              <a:t>рассмотрения</a:t>
            </a:r>
            <a:r>
              <a:rPr lang="ru-RU" altLang="ru-RU" sz="1200" baseline="30000" dirty="0">
                <a:latin typeface="+mj-lt"/>
              </a:rPr>
              <a:t>2</a:t>
            </a:r>
            <a:r>
              <a:rPr lang="ru-RU" altLang="ru-RU" sz="1200" dirty="0" smtClean="0">
                <a:latin typeface="+mj-lt"/>
              </a:rPr>
              <a:t> </a:t>
            </a:r>
            <a:r>
              <a:rPr lang="ru-RU" altLang="ru-RU" sz="1200" dirty="0">
                <a:latin typeface="+mj-lt"/>
              </a:rPr>
              <a:t>заявок на получение независимой гарантии Корпорации </a:t>
            </a:r>
            <a:r>
              <a:rPr lang="ru-RU" altLang="ru-RU" sz="1200" dirty="0" smtClean="0">
                <a:latin typeface="+mj-lt"/>
              </a:rPr>
              <a:t>со </a:t>
            </a:r>
            <a:r>
              <a:rPr lang="ru-RU" altLang="ru-RU" sz="1200" dirty="0">
                <a:latin typeface="+mj-lt"/>
              </a:rPr>
              <a:t>сроками принятия решения в течение</a:t>
            </a:r>
            <a:r>
              <a:rPr lang="ru-RU" altLang="ru-RU" sz="1200" b="1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altLang="ru-RU" sz="1400" b="1" dirty="0" smtClean="0">
                <a:solidFill>
                  <a:schemeClr val="tx2"/>
                </a:solidFill>
                <a:latin typeface="+mj-lt"/>
              </a:rPr>
              <a:t>5-и </a:t>
            </a:r>
            <a:r>
              <a:rPr lang="ru-RU" altLang="ru-RU" sz="1400" b="1" dirty="0">
                <a:solidFill>
                  <a:schemeClr val="tx2"/>
                </a:solidFill>
                <a:latin typeface="+mj-lt"/>
              </a:rPr>
              <a:t>рабочих дней</a:t>
            </a:r>
          </a:p>
        </p:txBody>
      </p:sp>
      <p:pic>
        <p:nvPicPr>
          <p:cNvPr id="41" name="Picture 2" descr="https://api.mainfin.ru/bank_logo/logos/eximbank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44"/>
          <a:stretch/>
        </p:blipFill>
        <p:spPr bwMode="auto">
          <a:xfrm>
            <a:off x="5886181" y="6616597"/>
            <a:ext cx="2095206" cy="85093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https://corpmsp.ru/upload/logo/msp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923" y="6759392"/>
            <a:ext cx="1830051" cy="645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Прямоугольник 43"/>
          <p:cNvSpPr/>
          <p:nvPr/>
        </p:nvSpPr>
        <p:spPr>
          <a:xfrm>
            <a:off x="8294082" y="7512030"/>
            <a:ext cx="2490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+mj-lt"/>
              </a:rPr>
              <a:t>«Гарантия для </a:t>
            </a:r>
            <a:r>
              <a:rPr lang="ru-RU" sz="1200" dirty="0" err="1">
                <a:latin typeface="+mj-lt"/>
              </a:rPr>
              <a:t>постэкспортного</a:t>
            </a:r>
            <a:r>
              <a:rPr lang="ru-RU" sz="1200" dirty="0">
                <a:latin typeface="+mj-lt"/>
              </a:rPr>
              <a:t> финансирования</a:t>
            </a:r>
            <a:r>
              <a:rPr lang="ru-RU" altLang="ru-RU" sz="1200" dirty="0">
                <a:latin typeface="+mj-lt"/>
              </a:rPr>
              <a:t> </a:t>
            </a:r>
            <a:r>
              <a:rPr lang="ru-RU" altLang="ru-RU" sz="1200" baseline="30000" dirty="0"/>
              <a:t>3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en-US" altLang="ru-RU" sz="1200" dirty="0" smtClean="0">
                <a:solidFill>
                  <a:srgbClr val="495459"/>
                </a:solidFill>
                <a:latin typeface="Arial Narrow" panose="020B0606020202030204" pitchFamily="34" charset="0"/>
              </a:rPr>
              <a:t>/</a:t>
            </a:r>
            <a:r>
              <a:rPr lang="ru-RU" altLang="ru-RU" sz="1200" dirty="0">
                <a:latin typeface="+mj-lt"/>
              </a:rPr>
              <a:t>Гарантия с поручительством РГО  для экспортеров </a:t>
            </a:r>
            <a:r>
              <a:rPr lang="ru-RU" altLang="ru-RU" sz="1200" dirty="0" smtClean="0">
                <a:latin typeface="+mj-lt"/>
              </a:rPr>
              <a:t>(«</a:t>
            </a:r>
            <a:r>
              <a:rPr lang="ru-RU" altLang="ru-RU" sz="1200" dirty="0" err="1" smtClean="0">
                <a:latin typeface="+mj-lt"/>
              </a:rPr>
              <a:t>Согарантия</a:t>
            </a:r>
            <a:r>
              <a:rPr lang="ru-RU" sz="1200" dirty="0" smtClean="0">
                <a:latin typeface="+mj-lt"/>
              </a:rPr>
              <a:t>»)»</a:t>
            </a:r>
            <a:r>
              <a:rPr lang="ru-RU" altLang="ru-RU" sz="1200" baseline="30000" dirty="0" smtClean="0"/>
              <a:t>3</a:t>
            </a:r>
            <a:endParaRPr lang="ru-RU" altLang="ru-RU" sz="1200" dirty="0">
              <a:latin typeface="+mj-lt"/>
            </a:endParaRPr>
          </a:p>
        </p:txBody>
      </p:sp>
      <p:pic>
        <p:nvPicPr>
          <p:cNvPr id="47" name="Picture 2" descr="https://corpmsp.ru/upload/logo/msp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056" y="0"/>
            <a:ext cx="1873931" cy="660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Прямоугольник 49"/>
          <p:cNvSpPr/>
          <p:nvPr/>
        </p:nvSpPr>
        <p:spPr>
          <a:xfrm>
            <a:off x="320654" y="698685"/>
            <a:ext cx="7387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kern="0" spc="-100" dirty="0">
                <a:solidFill>
                  <a:schemeClr val="bg1">
                    <a:lumMod val="50000"/>
                  </a:schemeClr>
                </a:solidFill>
                <a:cs typeface="Arial"/>
              </a:rPr>
              <a:t>П</a:t>
            </a:r>
            <a:r>
              <a:rPr lang="ru-RU" sz="1800" b="1" kern="0" spc="-1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одход </a:t>
            </a:r>
            <a:r>
              <a:rPr lang="ru-RU" sz="1800" b="1" kern="0" spc="-100" dirty="0">
                <a:solidFill>
                  <a:schemeClr val="bg1">
                    <a:lumMod val="50000"/>
                  </a:schemeClr>
                </a:solidFill>
                <a:cs typeface="Arial"/>
              </a:rPr>
              <a:t>к совместному использованию продуктовых решений</a:t>
            </a:r>
            <a:endParaRPr lang="ru-RU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0646890" y="7512029"/>
            <a:ext cx="18206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+mj-lt"/>
              </a:rPr>
              <a:t>«</a:t>
            </a:r>
            <a:r>
              <a:rPr lang="ru-RU" sz="1200" dirty="0">
                <a:latin typeface="+mj-lt"/>
              </a:rPr>
              <a:t>Страхование кредита на пополнение оборотных средств </a:t>
            </a:r>
            <a:r>
              <a:rPr lang="ru-RU" sz="1200" dirty="0" smtClean="0">
                <a:latin typeface="+mj-lt"/>
              </a:rPr>
              <a:t>экспортера»</a:t>
            </a:r>
            <a:endParaRPr lang="ru-RU" altLang="ru-RU" sz="1200" dirty="0">
              <a:latin typeface="+mj-lt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51350" y="7960234"/>
            <a:ext cx="63594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 Условия проходят согласование в 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АО 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«</a:t>
            </a:r>
            <a:r>
              <a:rPr lang="ru-RU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Росэксимбанк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</a:p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 Требования АО «</a:t>
            </a:r>
            <a:r>
              <a:rPr lang="ru-RU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Росэксимбанк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</a:p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 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Планируется реализация в соответствии с пунктом 2.5 утвержденной Дорожной картой от 11.06.2020</a:t>
            </a:r>
          </a:p>
          <a:p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Планируется реализация в 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соответствии 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пунктом 2.3 утвержденной Дорожной картой от 11.06.2020</a:t>
            </a:r>
            <a:endParaRPr lang="ru-RU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936413" y="7465864"/>
            <a:ext cx="2698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200" dirty="0" smtClean="0">
                <a:latin typeface="+mj-lt"/>
              </a:rPr>
              <a:t>«Финансирование </a:t>
            </a:r>
            <a:r>
              <a:rPr lang="ru-RU" sz="1200" dirty="0">
                <a:latin typeface="+mj-lt"/>
              </a:rPr>
              <a:t>расходов по экспортному </a:t>
            </a:r>
            <a:r>
              <a:rPr lang="ru-RU" sz="1200" dirty="0" smtClean="0">
                <a:latin typeface="+mj-lt"/>
              </a:rPr>
              <a:t>контракту»</a:t>
            </a:r>
            <a:endParaRPr lang="ru-RU" altLang="ru-RU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583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8"/>
          <p:cNvSpPr txBox="1">
            <a:spLocks/>
          </p:cNvSpPr>
          <p:nvPr/>
        </p:nvSpPr>
        <p:spPr>
          <a:xfrm>
            <a:off x="0" y="2692111"/>
            <a:ext cx="12599988" cy="3516347"/>
          </a:xfrm>
          <a:prstGeom prst="rect">
            <a:avLst/>
          </a:prstGeom>
          <a:solidFill>
            <a:srgbClr val="1F4E79"/>
          </a:solidFill>
        </p:spPr>
        <p:txBody>
          <a:bodyPr vert="horz" wrap="square" lIns="0" tIns="0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4510" marR="5804" algn="ctr"/>
            <a:endParaRPr lang="ru-RU" sz="4113" b="1" kern="0" spc="-114" dirty="0">
              <a:solidFill>
                <a:schemeClr val="bg1"/>
              </a:solidFill>
            </a:endParaRPr>
          </a:p>
          <a:p>
            <a:pPr marL="14510" marR="5804" algn="ctr"/>
            <a:endParaRPr lang="ru-RU" sz="4113" b="1" kern="0" spc="-114" dirty="0">
              <a:solidFill>
                <a:schemeClr val="bg1"/>
              </a:solidFill>
            </a:endParaRPr>
          </a:p>
          <a:p>
            <a:pPr marL="14510" marR="5804" algn="ctr"/>
            <a:r>
              <a:rPr lang="ru-RU" sz="3199" b="1" kern="0" spc="-114" dirty="0" err="1" smtClean="0">
                <a:solidFill>
                  <a:schemeClr val="bg1"/>
                </a:solidFill>
              </a:rPr>
              <a:t>Справочно</a:t>
            </a:r>
            <a:r>
              <a:rPr lang="ru-RU" sz="3199" b="1" kern="0" spc="-114" dirty="0" smtClean="0">
                <a:solidFill>
                  <a:schemeClr val="bg1"/>
                </a:solidFill>
              </a:rPr>
              <a:t>: специальные </a:t>
            </a:r>
            <a:r>
              <a:rPr lang="ru-RU" sz="3199" b="1" kern="0" spc="-114" dirty="0">
                <a:solidFill>
                  <a:schemeClr val="bg1"/>
                </a:solidFill>
              </a:rPr>
              <a:t>продукты институтов  развития</a:t>
            </a:r>
            <a:endParaRPr lang="ru-RU" sz="3199" b="1" kern="0" dirty="0">
              <a:solidFill>
                <a:schemeClr val="bg1"/>
              </a:solidFill>
            </a:endParaRPr>
          </a:p>
          <a:p>
            <a:pPr marL="14510" marR="5804" algn="ctr"/>
            <a:r>
              <a:rPr lang="ru-RU" sz="3199" b="1" kern="0" spc="-114" dirty="0" smtClean="0">
                <a:solidFill>
                  <a:schemeClr val="bg1"/>
                </a:solidFill>
              </a:rPr>
              <a:t>по </a:t>
            </a:r>
            <a:r>
              <a:rPr lang="ru-RU" sz="3199" b="1" kern="0" dirty="0" smtClean="0">
                <a:solidFill>
                  <a:schemeClr val="bg1"/>
                </a:solidFill>
              </a:rPr>
              <a:t>поддержке </a:t>
            </a:r>
            <a:r>
              <a:rPr lang="ru-RU" sz="3199" b="1" kern="0" dirty="0">
                <a:solidFill>
                  <a:schemeClr val="bg1"/>
                </a:solidFill>
              </a:rPr>
              <a:t>экспортеров - субъектов </a:t>
            </a:r>
            <a:r>
              <a:rPr lang="ru-RU" sz="3199" b="1" kern="0" dirty="0" smtClean="0">
                <a:solidFill>
                  <a:schemeClr val="bg1"/>
                </a:solidFill>
              </a:rPr>
              <a:t>МСП</a:t>
            </a:r>
          </a:p>
          <a:p>
            <a:pPr marL="14510" marR="5804" algn="ctr"/>
            <a:endParaRPr lang="ru-RU" sz="4113" b="1" kern="0" spc="-114" dirty="0" smtClean="0">
              <a:solidFill>
                <a:schemeClr val="bg1"/>
              </a:solidFill>
            </a:endParaRPr>
          </a:p>
          <a:p>
            <a:pPr marL="14510" marR="5804" algn="ctr"/>
            <a:endParaRPr lang="ru-RU" sz="4113" b="1" kern="0" spc="-114" dirty="0">
              <a:solidFill>
                <a:schemeClr val="bg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009" y="465521"/>
            <a:ext cx="1866937" cy="1400203"/>
          </a:xfrm>
          <a:prstGeom prst="rect">
            <a:avLst/>
          </a:prstGeom>
        </p:spPr>
      </p:pic>
      <p:pic>
        <p:nvPicPr>
          <p:cNvPr id="11" name="Picture 2" descr="https://api.mainfin.ru/bank_logo/logos/eximban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1254" y="610569"/>
            <a:ext cx="2252011" cy="1110108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352" y="646977"/>
            <a:ext cx="1341999" cy="98413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118" y="695071"/>
            <a:ext cx="2184653" cy="936039"/>
          </a:xfrm>
          <a:prstGeom prst="rect">
            <a:avLst/>
          </a:prstGeom>
        </p:spPr>
      </p:pic>
      <p:pic>
        <p:nvPicPr>
          <p:cNvPr id="1026" name="Picture 2" descr="https://corpmsp.ru/upload/logo/msp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972" y="695071"/>
            <a:ext cx="2295525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9020"/>
            <a:endParaRPr lang="ru-RU" sz="100" spc="-11" dirty="0"/>
          </a:p>
        </p:txBody>
      </p:sp>
      <p:sp>
        <p:nvSpPr>
          <p:cNvPr id="13" name="Номер слайда 2"/>
          <p:cNvSpPr txBox="1">
            <a:spLocks/>
          </p:cNvSpPr>
          <p:nvPr/>
        </p:nvSpPr>
        <p:spPr>
          <a:xfrm>
            <a:off x="12205133" y="8368021"/>
            <a:ext cx="1008225" cy="27274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79191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58383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7574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16765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395957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875148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354339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33531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BDBB2107-50E8-4020-A265-E2E05D6FF44D}" type="slidenum">
              <a:rPr lang="en-US" sz="1100" smtClean="0">
                <a:solidFill>
                  <a:schemeClr val="bg1">
                    <a:lumMod val="65000"/>
                  </a:schemeClr>
                </a:solidFill>
              </a:rPr>
              <a:pPr/>
              <a:t>11</a:t>
            </a:fld>
            <a:endParaRPr 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45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040848"/>
              </p:ext>
            </p:extLst>
          </p:nvPr>
        </p:nvGraphicFramePr>
        <p:xfrm>
          <a:off x="2286000" y="802059"/>
          <a:ext cx="9910569" cy="7233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2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34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42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667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088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4023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Кредит на создание экспортно- ориентированных производств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ru-RU" sz="1400" b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ru-RU" sz="1400" b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ru-RU" sz="1400" b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Финансирование расходов по экспортному контракту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Экспортный стандарт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alt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беззалоговый</a:t>
                      </a:r>
                      <a:r>
                        <a:rPr lang="ru-RU" alt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кредит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финансирование расходов по экспортному контракту)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400" b="0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Кредитование расходов по экспортному контракту</a:t>
                      </a:r>
                      <a:endParaRPr lang="ru-RU" altLang="ru-RU" sz="1400" b="0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До 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 млрд рублей</a:t>
                      </a:r>
                      <a:endParaRPr kumimoji="0" lang="en-US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До 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 млн рублей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До 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 млрд рублей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 10 лет</a:t>
                      </a:r>
                      <a:endParaRPr lang="en-US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 2</a:t>
                      </a:r>
                      <a:r>
                        <a:rPr lang="ru-RU" sz="1800" b="1" kern="1200" baseline="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лет</a:t>
                      </a:r>
                    </a:p>
                    <a:p>
                      <a:pPr algn="ctr"/>
                      <a:endParaRPr lang="ru-RU" sz="180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baseline="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 5 лет</a:t>
                      </a:r>
                      <a:endParaRPr lang="ru-RU" sz="18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 12%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 создание экспортно-ориентированного производства на территории Российской Федерации и (или) модернизацию действующих экспортно-ориентированных производств и связанной с ними инфраструктуры;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сумма</a:t>
                      </a: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кредита</a:t>
                      </a: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до 80% от стоимости проекта по созданию/модернизации экспортно-ориентированного производства</a:t>
                      </a:r>
                      <a:endParaRPr lang="en-US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en-US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случае кредитования экспорта высокотехнологичной российской продукции процентная ставка равна 4%;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кредит не более 80% стоимости экспортного контракта, за вычетом авансовых платежей и оплаченной части поставок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кредит до 85% от суммы экспортного контракта;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возможно кредитование дебиторской задолженности экспортера, возникающей в рамках осуществления экспортных поставок иностранным покупателям на условиях коммерческого кредита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5707509"/>
                  </a:ext>
                </a:extLst>
              </a:tr>
              <a:tr h="9729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Прямой кредит иностранному покупателю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 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 млрд рублей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 12 лет</a:t>
                      </a:r>
                      <a:endParaRPr lang="ru-RU" sz="18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финансирование экспортного контракта, когда иностранный покупатель не готов произвести оплату за счет собственных средств, а его банк не имеет достаточных ресурсов для кредитования своего клиента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6042063"/>
                  </a:ext>
                </a:extLst>
              </a:tr>
              <a:tr h="16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Экспортный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факторинг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 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 млрд рублей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93324" rtl="0" eaLnBrk="1" latinLnBrk="0" hangingPunct="1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 5 лет</a:t>
                      </a:r>
                      <a:endParaRPr lang="ru-RU" sz="18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финансирование дебиторской задолженности экспортера при поставках иностранным покупателям на условиях коммерческого кредита;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100% от суммы основного долга по денежному требованию, под уступку которого предоставляется финансирование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9394494"/>
                  </a:ext>
                </a:extLst>
              </a:tr>
            </a:tbl>
          </a:graphicData>
        </a:graphic>
      </p:graphicFrame>
      <p:sp>
        <p:nvSpPr>
          <p:cNvPr id="9" name="L-Shape 10"/>
          <p:cNvSpPr/>
          <p:nvPr/>
        </p:nvSpPr>
        <p:spPr>
          <a:xfrm rot="13701821">
            <a:off x="1711424" y="3412510"/>
            <a:ext cx="476475" cy="476475"/>
          </a:xfrm>
          <a:prstGeom prst="corner">
            <a:avLst>
              <a:gd name="adj1" fmla="val 23334"/>
              <a:gd name="adj2" fmla="val 24129"/>
            </a:avLst>
          </a:prstGeom>
          <a:solidFill>
            <a:srgbClr val="BB3E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2573007" y="548640"/>
          <a:ext cx="9612005" cy="2897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43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41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45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19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9269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97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Вид продукта</a:t>
                      </a:r>
                      <a:endParaRPr lang="en-US" sz="1200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Размер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Срок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Ставка</a:t>
                      </a: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Примечание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20" name="Picture 2" descr="https://api.mainfin.ru/bank_logo/logos/eximban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9" y="3212219"/>
            <a:ext cx="1744486" cy="859928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7A678781-302E-4977-89B7-5B8D41D0D626}"/>
              </a:ext>
            </a:extLst>
          </p:cNvPr>
          <p:cNvSpPr/>
          <p:nvPr/>
        </p:nvSpPr>
        <p:spPr>
          <a:xfrm>
            <a:off x="0" y="0"/>
            <a:ext cx="12585139" cy="5486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2020">
              <a:defRPr/>
            </a:pPr>
            <a:r>
              <a:rPr lang="ru-RU" sz="1800" b="1" kern="0" spc="-100" dirty="0" smtClean="0">
                <a:solidFill>
                  <a:srgbClr val="FFFFFF"/>
                </a:solidFill>
                <a:cs typeface="Arial"/>
              </a:rPr>
              <a:t>Специальные кредитные продукты АО «Росэксимбанк»</a:t>
            </a:r>
            <a:endParaRPr lang="ru-RU" sz="1800" b="1" kern="0" spc="-100" dirty="0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66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296076"/>
              </p:ext>
            </p:extLst>
          </p:nvPr>
        </p:nvGraphicFramePr>
        <p:xfrm>
          <a:off x="2286000" y="802059"/>
          <a:ext cx="9910569" cy="7390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2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34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64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46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088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02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Страхование кредита на финансирование проекта создания экспортно-ориентированных производств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Страхование</a:t>
                      </a:r>
                      <a:r>
                        <a:rPr lang="ru-RU" sz="16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кредита на пополнение оборотных средств экспортера</a:t>
                      </a: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Страхование подтвержденного аккредитива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Страхование</a:t>
                      </a:r>
                      <a:r>
                        <a:rPr lang="ru-RU" sz="16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отсрочки платежа</a:t>
                      </a:r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600" b="0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Величина страхового покрытия определяется исходя из суммы капитальных затрат по проекту, направляемых на приобретение товаров, работ и услуг российских поставщиков.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90% 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от суммы кредита и начисленных процентов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90% 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предпринимательских рисков.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95%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 политических рисков.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90% 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от суммы неплатежа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 срок кредита</a:t>
                      </a:r>
                    </a:p>
                    <a:p>
                      <a:pPr algn="ctr"/>
                      <a:endParaRPr lang="ru-RU" sz="1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</a:t>
                      </a:r>
                      <a:r>
                        <a:rPr lang="ru-RU" sz="1400" b="1" kern="1200" baseline="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2 лет</a:t>
                      </a:r>
                    </a:p>
                    <a:p>
                      <a:pPr algn="ctr"/>
                      <a:endParaRPr lang="ru-RU" sz="105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05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05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05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50" b="1" kern="1200" baseline="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Срок действия аккредитива (с учетом отсрочки платежа и пост-финансирования)</a:t>
                      </a:r>
                    </a:p>
                    <a:p>
                      <a:pPr algn="ctr"/>
                      <a:endParaRPr lang="ru-RU" sz="105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05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05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05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050" b="1" kern="1200" baseline="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50" b="1" kern="1200" baseline="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 1 года</a:t>
                      </a:r>
                      <a:endParaRPr lang="ru-RU" sz="105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Зависит от присвоенного заемщику кредитного рейтинга</a:t>
                      </a: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предназначен для защиты коммерческого банка от риска невозврата кредита, предоставляемого в рамках реализации инвестиционного проекта по созданию нового или расширению существующего экспортно-ориентированного производства на территории Российской Федерации для целей приобретения товаров, работ и услуг российских поставщиков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доля выручки от экспортной продукции составляет не менее 30% планируемого ежегодного объема выручки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предназначен для защиты коммерческого банка от риска невозврата кредита, взятого экспортером на финансирование производства и/или закупки продукции в целях исполнения экспортного контракта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сумма финансирования до 80% суммы экспортного контракта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страховое покрытие рисков коммерческого банка  по аккредитивам, используемым для расчетов по экспортным контрактам.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предназначен для защиты российских экспортёров сегмента МСП от риска неплатежа иностранных покупателей.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Упрощённый пакет документов и ускоренный процесс рассмотрения сделки</a:t>
                      </a:r>
                      <a:endParaRPr lang="ru-RU" sz="1200" b="0" u="none" strike="noStrike" kern="1200" dirty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5707509"/>
                  </a:ext>
                </a:extLst>
              </a:tr>
              <a:tr h="1202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Страхование кредита иностранному покупателю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90% </a:t>
                      </a: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предпринимательских рисков.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95% </a:t>
                      </a: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политических рисков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 срок кредита</a:t>
                      </a:r>
                      <a:endParaRPr lang="ru-RU" sz="14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предназначен для защиты от риска неисполнения или ненадлежащего исполнения иностранным покупателем обязательств по оплате долга и начисленных процентов.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6042063"/>
                  </a:ext>
                </a:extLst>
              </a:tr>
            </a:tbl>
          </a:graphicData>
        </a:graphic>
      </p:graphicFrame>
      <p:sp>
        <p:nvSpPr>
          <p:cNvPr id="9" name="L-Shape 10"/>
          <p:cNvSpPr/>
          <p:nvPr/>
        </p:nvSpPr>
        <p:spPr>
          <a:xfrm rot="13701821">
            <a:off x="1711424" y="3412510"/>
            <a:ext cx="476475" cy="476475"/>
          </a:xfrm>
          <a:prstGeom prst="corner">
            <a:avLst>
              <a:gd name="adj1" fmla="val 23334"/>
              <a:gd name="adj2" fmla="val 24129"/>
            </a:avLst>
          </a:prstGeom>
          <a:solidFill>
            <a:srgbClr val="BB3E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2573007" y="548640"/>
          <a:ext cx="9612005" cy="2897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43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41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45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19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9269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97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Вид продукта</a:t>
                      </a:r>
                      <a:endParaRPr lang="en-US" sz="1200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Размер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Срок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Ставка</a:t>
                      </a: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Примечание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7A678781-302E-4977-89B7-5B8D41D0D626}"/>
              </a:ext>
            </a:extLst>
          </p:cNvPr>
          <p:cNvSpPr/>
          <p:nvPr/>
        </p:nvSpPr>
        <p:spPr>
          <a:xfrm>
            <a:off x="0" y="0"/>
            <a:ext cx="12585139" cy="5486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2020">
              <a:defRPr/>
            </a:pPr>
            <a:r>
              <a:rPr lang="ru-RU" sz="1800" b="1" kern="0" spc="-100" dirty="0" smtClean="0">
                <a:solidFill>
                  <a:srgbClr val="FFFFFF"/>
                </a:solidFill>
                <a:cs typeface="Arial"/>
              </a:rPr>
              <a:t>Страховые продукты АО «ЭКСАР»</a:t>
            </a:r>
            <a:endParaRPr lang="ru-RU" sz="1800" b="1" kern="0" spc="-100" dirty="0">
              <a:solidFill>
                <a:srgbClr val="FFFFFF"/>
              </a:solidFill>
              <a:cs typeface="Arial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82" y="3367193"/>
            <a:ext cx="1112817" cy="56710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00604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523279"/>
              </p:ext>
            </p:extLst>
          </p:nvPr>
        </p:nvGraphicFramePr>
        <p:xfrm>
          <a:off x="2432886" y="838342"/>
          <a:ext cx="9910569" cy="6525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8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38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42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667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088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02992"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Оборотное кредитование</a:t>
                      </a:r>
                      <a:endParaRPr lang="ru-RU" sz="16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500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млн рублей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36</a:t>
                      </a:r>
                      <a:endParaRPr lang="ru-RU" sz="1800" b="0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мес.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от 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7,75%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alt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alt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включен в единый реестр субъектов МСП;</a:t>
                      </a: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</a:t>
                      </a:r>
                      <a:r>
                        <a:rPr lang="en-US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оборотные</a:t>
                      </a: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цели (в т.ч. на выплату заработной платы, налогов и сборов)***;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т.ч .под твердый залог или гарантию Корпорации МСП;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возможность применения льготных процентных ставок</a:t>
                      </a:r>
                      <a:r>
                        <a:rPr lang="en-US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рамках приоритетных направлений и программ Банка и Корпорации МСП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baseline="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5707509"/>
                  </a:ext>
                </a:extLst>
              </a:tr>
              <a:tr h="1202992">
                <a:tc>
                  <a:txBody>
                    <a:bodyPr/>
                    <a:lstStyle/>
                    <a:p>
                      <a:pPr marL="0" algn="ctr" defTabSz="1093324" rtl="0" eaLnBrk="1" latinLnBrk="0" hangingPunct="1"/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93324" rtl="0" eaLnBrk="1" latinLnBrk="0" hangingPunct="1"/>
                      <a:endParaRPr 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93324" rtl="0" eaLnBrk="1" latinLnBrk="0" hangingPunct="1"/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Инвестиционное кредитование</a:t>
                      </a:r>
                      <a:endParaRPr lang="ru-RU" sz="16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 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2000*</a:t>
                      </a: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млн рублей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 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мес.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от 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BB3E2D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,75%</a:t>
                      </a:r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indent="0" algn="ctr" defTabSz="1093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от 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BB3E2D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,75%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alt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alt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alt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alt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включен в единый реестр субъектов МСП;</a:t>
                      </a: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 инвестиционные цели;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участие собственными средствами заемщика - не менее 20% от объема финансирования инвестиций;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т.ч .под твердый залог или гарантию Корпорации МСП;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возможность применения льготных процентных ставок</a:t>
                      </a:r>
                      <a:r>
                        <a:rPr lang="en-US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рамках приоритетных направлений и программ Банка и Корпорации МСП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6042063"/>
                  </a:ext>
                </a:extLst>
              </a:tr>
              <a:tr h="2684913">
                <a:tc>
                  <a:txBody>
                    <a:bodyPr/>
                    <a:lstStyle/>
                    <a:p>
                      <a:pPr marL="0" marR="0" lvl="0" indent="0" algn="ctr" defTabSz="1093324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Рефинансирование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alt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до 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500***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 млн рублей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(на оборотные цели**)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1000*** 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млн рублей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(на инвестиционные цели)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93324" rtl="0" eaLnBrk="1" latinLnBrk="0" hangingPunct="1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algn="ctr" defTabSz="1093324" rtl="0" eaLnBrk="1" latinLnBrk="0" hangingPunct="1"/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36 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мес.</a:t>
                      </a:r>
                    </a:p>
                    <a:p>
                      <a:pPr marL="0" algn="ctr" defTabSz="1093324" rtl="0" eaLnBrk="1" latinLnBrk="0" hangingPunct="1"/>
                      <a:endParaRPr lang="ru-RU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1093324" rtl="0" eaLnBrk="1" latinLnBrk="0" hangingPunct="1"/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до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84 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мес.</a:t>
                      </a:r>
                    </a:p>
                    <a:p>
                      <a:pPr marL="0" algn="ctr" defTabSz="1093324" rtl="0" eaLnBrk="1" latinLnBrk="0" hangingPunct="1"/>
                      <a:endParaRPr lang="ru-RU" sz="18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</a:t>
                      </a:r>
                      <a:r>
                        <a:rPr lang="ru-RU" alt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включен в единый реестр субъектов МСП;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 оборотные и  инвестиционные цели;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т.ч .под твердый залог или гарантию Корпорацию МСП;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участие собственными средствами заемщика - не менее 20%</a:t>
                      </a: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(для рефинансирования кредита на на инвестиционные цели);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возможность применения льготных процентных ставок</a:t>
                      </a:r>
                      <a:r>
                        <a:rPr lang="en-US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рамках приоритетных направлений и программ Банка и Корпорации МСП</a:t>
                      </a:r>
                      <a:endParaRPr lang="ru-RU" sz="12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2090770"/>
                  </a:ext>
                </a:extLst>
              </a:tr>
            </a:tbl>
          </a:graphicData>
        </a:graphic>
      </p:graphicFrame>
      <p:sp>
        <p:nvSpPr>
          <p:cNvPr id="9" name="L-Shape 10"/>
          <p:cNvSpPr/>
          <p:nvPr/>
        </p:nvSpPr>
        <p:spPr>
          <a:xfrm rot="13701821">
            <a:off x="1711424" y="3412510"/>
            <a:ext cx="476475" cy="476475"/>
          </a:xfrm>
          <a:prstGeom prst="corner">
            <a:avLst>
              <a:gd name="adj1" fmla="val 23334"/>
              <a:gd name="adj2" fmla="val 24129"/>
            </a:avLst>
          </a:prstGeom>
          <a:solidFill>
            <a:srgbClr val="BB3E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622655"/>
              </p:ext>
            </p:extLst>
          </p:nvPr>
        </p:nvGraphicFramePr>
        <p:xfrm>
          <a:off x="2573007" y="548640"/>
          <a:ext cx="9612005" cy="2897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43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41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45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19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9269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97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Вид продукта</a:t>
                      </a:r>
                      <a:endParaRPr lang="en-US" sz="1200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Размер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Срок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Ставка</a:t>
                      </a: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Примечание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7A678781-302E-4977-89B7-5B8D41D0D626}"/>
              </a:ext>
            </a:extLst>
          </p:cNvPr>
          <p:cNvSpPr/>
          <p:nvPr/>
        </p:nvSpPr>
        <p:spPr>
          <a:xfrm>
            <a:off x="0" y="0"/>
            <a:ext cx="12585139" cy="5486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2020">
              <a:defRPr/>
            </a:pPr>
            <a:r>
              <a:rPr lang="ru-RU" sz="1800" b="1" kern="0" spc="-100" dirty="0" smtClean="0">
                <a:solidFill>
                  <a:srgbClr val="FFFFFF"/>
                </a:solidFill>
                <a:cs typeface="Arial"/>
              </a:rPr>
              <a:t>Специальные кредитные продукты АО «МСП Банк»</a:t>
            </a:r>
            <a:endParaRPr lang="ru-RU" sz="1800" b="1" kern="0" spc="-100" dirty="0">
              <a:solidFill>
                <a:srgbClr val="FFFFFF"/>
              </a:solidFill>
              <a:cs typeface="Arial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60" y="3339830"/>
            <a:ext cx="1800102" cy="64725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34181" y="7569200"/>
            <a:ext cx="11488299" cy="580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495459"/>
                </a:solidFill>
                <a:latin typeface="Arial Narrow" panose="020B0606020202030204" pitchFamily="34" charset="0"/>
              </a:rPr>
              <a:t>*Кредитные сделки по сумме свыше 1 млрд руб. принимаются к рассмотрению исключительно при соответствии условиям программы субсидирования </a:t>
            </a:r>
            <a:r>
              <a:rPr lang="ru-RU" sz="1200" dirty="0" smtClean="0">
                <a:solidFill>
                  <a:srgbClr val="495459"/>
                </a:solidFill>
                <a:latin typeface="Arial Narrow" panose="020B0606020202030204" pitchFamily="34" charset="0"/>
              </a:rPr>
              <a:t>Минэкономразвития России</a:t>
            </a:r>
            <a:endParaRPr lang="ru-RU" sz="1200" dirty="0">
              <a:solidFill>
                <a:srgbClr val="495459"/>
              </a:solidFill>
              <a:latin typeface="Arial Narrow" panose="020B0606020202030204" pitchFamily="34" charset="0"/>
            </a:endParaRPr>
          </a:p>
          <a:p>
            <a:r>
              <a:rPr lang="ru-RU" sz="1200" dirty="0" smtClean="0">
                <a:solidFill>
                  <a:srgbClr val="495459"/>
                </a:solidFill>
                <a:latin typeface="Arial Narrow" panose="020B0606020202030204" pitchFamily="34" charset="0"/>
              </a:rPr>
              <a:t>** При кредитовании социально значимых ниш</a:t>
            </a:r>
          </a:p>
          <a:p>
            <a:r>
              <a:rPr lang="ru-RU" sz="1200" dirty="0" smtClean="0">
                <a:solidFill>
                  <a:srgbClr val="495459"/>
                </a:solidFill>
                <a:latin typeface="Arial Narrow" panose="020B0606020202030204" pitchFamily="34" charset="0"/>
              </a:rPr>
              <a:t>*** </a:t>
            </a:r>
            <a:r>
              <a:rPr lang="ru-RU" sz="1200" dirty="0">
                <a:solidFill>
                  <a:srgbClr val="495459"/>
                </a:solidFill>
                <a:latin typeface="Arial Narrow" panose="020B0606020202030204" pitchFamily="34" charset="0"/>
              </a:rPr>
              <a:t>Уплата налогов и сборов допустима в объеме, не превышающем 30% от общей суммы финансирования. Уплата налогов и сборов не допускается на цели погашения просроченной задолженности по налогам и </a:t>
            </a:r>
            <a:r>
              <a:rPr lang="ru-RU" sz="1200" dirty="0" smtClean="0">
                <a:solidFill>
                  <a:srgbClr val="495459"/>
                </a:solidFill>
                <a:latin typeface="Arial Narrow" panose="020B0606020202030204" pitchFamily="34" charset="0"/>
              </a:rPr>
              <a:t>сборам</a:t>
            </a:r>
          </a:p>
          <a:p>
            <a:endParaRPr lang="ru-RU" sz="1200" dirty="0">
              <a:solidFill>
                <a:srgbClr val="495459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45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196631"/>
              </p:ext>
            </p:extLst>
          </p:nvPr>
        </p:nvGraphicFramePr>
        <p:xfrm>
          <a:off x="2391508" y="1306150"/>
          <a:ext cx="9910569" cy="5849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66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33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89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627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088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324062">
                <a:tc>
                  <a:txBody>
                    <a:bodyPr/>
                    <a:lstStyle/>
                    <a:p>
                      <a:pPr marL="0" marR="0" lvl="0" indent="0" algn="ctr" defTabSz="1093324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Устойчивое развитие*</a:t>
                      </a:r>
                      <a:endParaRPr lang="ru-RU" altLang="ru-RU" sz="1600" b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93324" rtl="0" eaLnBrk="1" fontAlgn="ctr" latinLnBrk="0" hangingPunct="1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0,5-200 </a:t>
                      </a:r>
                    </a:p>
                    <a:p>
                      <a:pPr marL="0" algn="ctr" defTabSz="1093324" rtl="0" eaLnBrk="1" fontAlgn="ctr" latinLnBrk="0" hangingPunct="1"/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млн рублей</a:t>
                      </a:r>
                    </a:p>
                    <a:p>
                      <a:pPr marL="0" marR="0" lvl="0" indent="0" algn="ctr" defTabSz="1093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1093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Аванс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10%</a:t>
                      </a:r>
                    </a:p>
                    <a:p>
                      <a:pPr marL="0" algn="ctr" defTabSz="1093324" rtl="0" eaLnBrk="1" fontAlgn="ctr" latinLnBrk="0" hangingPunct="1"/>
                      <a:endParaRPr lang="ru-RU" sz="105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84</a:t>
                      </a:r>
                      <a:endParaRPr lang="ru-RU" sz="1800" b="0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мес.</a:t>
                      </a:r>
                      <a:endParaRPr lang="ru-RU" sz="105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6% </a:t>
                      </a:r>
                    </a:p>
                    <a:p>
                      <a:pPr algn="ctr" rtl="0" fontAlgn="ctr"/>
                      <a:r>
                        <a:rPr lang="ru-RU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для </a:t>
                      </a:r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российского</a:t>
                      </a:r>
                      <a:r>
                        <a:rPr lang="ru-RU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оборудования</a:t>
                      </a:r>
                    </a:p>
                    <a:p>
                      <a:pPr marL="0" marR="0" lvl="0" indent="0" algn="ctr" defTabSz="1093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1093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8%</a:t>
                      </a:r>
                    </a:p>
                    <a:p>
                      <a:pPr marL="0" marR="0" lvl="0" indent="0" algn="ctr" defTabSz="1093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для </a:t>
                      </a:r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иностранного</a:t>
                      </a:r>
                      <a:r>
                        <a:rPr lang="ru-RU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оборудования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предмет лизинга -– новое (ранее не использованное или не введенное в эксплуатацию) оборудование;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200" b="0" u="none" strike="noStrike" kern="1200" baseline="0" noProof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лизинг представляет собой беззалоговое финансирование, обеспечением является сам предмет лизинга;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u="none" strike="noStrike" kern="1200" baseline="0" noProof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первый лизинговый платеж оплачивается через 30 дней после подписания акта приема-передачи;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u="none" strike="noStrike" kern="1200" baseline="0" noProof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профиль лизингополучателя  - субъект индивидуального и малого предпринимательства (ИМП), включенный в единый реестр субъектов МСП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u="none" strike="noStrike" kern="1200" baseline="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5707509"/>
                  </a:ext>
                </a:extLst>
              </a:tr>
              <a:tr h="1971567">
                <a:tc>
                  <a:txBody>
                    <a:bodyPr/>
                    <a:lstStyle/>
                    <a:p>
                      <a:pPr marL="0" marR="0" lvl="0" indent="0" algn="ctr" defTabSz="1093324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Лизинг без аванса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93324" rtl="0" eaLnBrk="1" fontAlgn="ctr" latinLnBrk="0" hangingPunct="1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2,5-50 </a:t>
                      </a:r>
                    </a:p>
                    <a:p>
                      <a:pPr marL="0" algn="ctr" defTabSz="1093324" rtl="0" eaLnBrk="1" fontAlgn="ctr" latinLnBrk="0" hangingPunct="1"/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млн рублей</a:t>
                      </a:r>
                    </a:p>
                    <a:p>
                      <a:pPr marL="0" marR="0" lvl="0" indent="0" algn="ctr" defTabSz="1093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1093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Аванс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0%</a:t>
                      </a:r>
                    </a:p>
                    <a:p>
                      <a:pPr marL="0" algn="ctr" defTabSz="1093324" rtl="0" eaLnBrk="1" fontAlgn="ctr" latinLnBrk="0" hangingPunct="1"/>
                      <a:endParaRPr lang="ru-RU" sz="105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</a:t>
                      </a:r>
                    </a:p>
                    <a:p>
                      <a:pPr algn="ctr"/>
                      <a:r>
                        <a:rPr lang="ru-RU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мес.</a:t>
                      </a:r>
                    </a:p>
                    <a:p>
                      <a:pPr algn="ctr"/>
                      <a:endParaRPr lang="ru-RU" sz="18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2090770"/>
                  </a:ext>
                </a:extLst>
              </a:tr>
              <a:tr h="1554102">
                <a:tc>
                  <a:txBody>
                    <a:bodyPr/>
                    <a:lstStyle/>
                    <a:p>
                      <a:pPr marL="0" marR="0" lvl="0" indent="0" algn="ctr" defTabSz="1093324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Приоритетное производство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93324" rtl="0" eaLnBrk="1" fontAlgn="ctr" latinLnBrk="0" hangingPunct="1"/>
                      <a:endParaRPr lang="ru-RU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1093324" rtl="0" eaLnBrk="1" fontAlgn="ctr" latinLnBrk="0" hangingPunct="1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2,5-200 </a:t>
                      </a:r>
                    </a:p>
                    <a:p>
                      <a:pPr marL="0" algn="ctr" defTabSz="1093324" rtl="0" eaLnBrk="1" fontAlgn="ctr" latinLnBrk="0" hangingPunct="1"/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млн рублей</a:t>
                      </a:r>
                    </a:p>
                    <a:p>
                      <a:pPr marL="0" algn="ctr" defTabSz="1093324" rtl="0" eaLnBrk="1" fontAlgn="ctr" latinLnBrk="0" hangingPunct="1"/>
                      <a:endParaRPr lang="ru-RU" sz="18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93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Аванс  от 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</a:t>
                      </a:r>
                    </a:p>
                    <a:p>
                      <a:pPr algn="ctr"/>
                      <a:r>
                        <a:rPr lang="ru-RU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мес.</a:t>
                      </a:r>
                    </a:p>
                    <a:p>
                      <a:pPr algn="ctr"/>
                      <a:endParaRPr lang="ru-RU" sz="105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20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9254129"/>
                  </a:ext>
                </a:extLst>
              </a:tr>
            </a:tbl>
          </a:graphicData>
        </a:graphic>
      </p:graphicFrame>
      <p:sp>
        <p:nvSpPr>
          <p:cNvPr id="9" name="L-Shape 10"/>
          <p:cNvSpPr/>
          <p:nvPr/>
        </p:nvSpPr>
        <p:spPr>
          <a:xfrm rot="13701821">
            <a:off x="1816932" y="3916602"/>
            <a:ext cx="476475" cy="476475"/>
          </a:xfrm>
          <a:prstGeom prst="corner">
            <a:avLst>
              <a:gd name="adj1" fmla="val 23334"/>
              <a:gd name="adj2" fmla="val 24129"/>
            </a:avLst>
          </a:prstGeom>
          <a:solidFill>
            <a:srgbClr val="BB3E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594825"/>
              </p:ext>
            </p:extLst>
          </p:nvPr>
        </p:nvGraphicFramePr>
        <p:xfrm>
          <a:off x="2391508" y="1039446"/>
          <a:ext cx="9612005" cy="2897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43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41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45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19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9269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97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Вид продукта</a:t>
                      </a:r>
                      <a:endParaRPr lang="en-US" sz="1200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Размер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Срок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Ставка</a:t>
                      </a: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                                  Примечание</a:t>
                      </a:r>
                      <a:endParaRPr lang="ru-RU" sz="12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7A678781-302E-4977-89B7-5B8D41D0D626}"/>
              </a:ext>
            </a:extLst>
          </p:cNvPr>
          <p:cNvSpPr/>
          <p:nvPr/>
        </p:nvSpPr>
        <p:spPr>
          <a:xfrm>
            <a:off x="0" y="0"/>
            <a:ext cx="12585139" cy="5486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2020">
              <a:defRPr/>
            </a:pPr>
            <a:r>
              <a:rPr lang="ru-RU" sz="1800" b="1" kern="0" spc="-100" dirty="0" smtClean="0">
                <a:solidFill>
                  <a:srgbClr val="FFFFFF"/>
                </a:solidFill>
                <a:cs typeface="Arial"/>
              </a:rPr>
              <a:t>Продукты региональных лизинговых компаний АО «Корпорация «МСП»</a:t>
            </a:r>
            <a:endParaRPr lang="ru-RU" sz="1800" b="1" kern="0" spc="-1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91508" y="7432298"/>
            <a:ext cx="108364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>
                    <a:lumMod val="65000"/>
                  </a:srgbClr>
                </a:solidFill>
              </a:rPr>
              <a:t>* </a:t>
            </a:r>
            <a:r>
              <a:rPr lang="ru-RU" sz="1200" dirty="0" smtClean="0">
                <a:solidFill>
                  <a:srgbClr val="FFFFFF">
                    <a:lumMod val="65000"/>
                  </a:srgbClr>
                </a:solidFill>
              </a:rPr>
              <a:t>Продукт </a:t>
            </a:r>
            <a:r>
              <a:rPr lang="ru-RU" sz="1200" dirty="0">
                <a:solidFill>
                  <a:srgbClr val="FFFFFF">
                    <a:lumMod val="65000"/>
                  </a:srgbClr>
                </a:solidFill>
              </a:rPr>
              <a:t>действует в период с 15 апреля 2020 г. по 31 декабря 2020 г. (заключение лизинговых договоров до 31 декабря 2020 г.).</a:t>
            </a:r>
            <a:endParaRPr lang="ru-RU" sz="1200" dirty="0"/>
          </a:p>
        </p:txBody>
      </p:sp>
      <p:pic>
        <p:nvPicPr>
          <p:cNvPr id="16" name="Picture 2" descr="https://corpmsp.ru/upload/logo/msp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18" y="3766614"/>
            <a:ext cx="1847551" cy="65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50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45774650"/>
              </p:ext>
            </p:extLst>
          </p:nvPr>
        </p:nvGraphicFramePr>
        <p:xfrm>
          <a:off x="324984" y="-196085"/>
          <a:ext cx="12260153" cy="3695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7A678781-302E-4977-89B7-5B8D41D0D626}"/>
              </a:ext>
            </a:extLst>
          </p:cNvPr>
          <p:cNvSpPr/>
          <p:nvPr/>
        </p:nvSpPr>
        <p:spPr>
          <a:xfrm>
            <a:off x="-2" y="0"/>
            <a:ext cx="12585139" cy="96956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2020">
              <a:defRPr/>
            </a:pPr>
            <a:r>
              <a:rPr lang="ru-RU" sz="1800" b="1" kern="0" spc="-100" dirty="0" smtClean="0">
                <a:solidFill>
                  <a:srgbClr val="FFFFFF"/>
                </a:solidFill>
                <a:cs typeface="Arial"/>
              </a:rPr>
              <a:t>Модель организации финансовой поддержки субъектов МСП – экспортеров по стадиям экспортного цикла </a:t>
            </a:r>
          </a:p>
          <a:p>
            <a:pPr algn="ctr" defTabSz="802020">
              <a:defRPr/>
            </a:pPr>
            <a:r>
              <a:rPr lang="ru-RU" sz="1800" b="1" kern="0" spc="-100" dirty="0" smtClean="0">
                <a:solidFill>
                  <a:srgbClr val="FFFFFF"/>
                </a:solidFill>
                <a:cs typeface="Arial"/>
              </a:rPr>
              <a:t>(от организации производства до реализации экспортного контракта) в рамках </a:t>
            </a:r>
            <a:r>
              <a:rPr lang="ru-RU" sz="1800" b="1" kern="0" spc="-100" dirty="0">
                <a:solidFill>
                  <a:srgbClr val="FFFFFF"/>
                </a:solidFill>
                <a:cs typeface="Arial"/>
              </a:rPr>
              <a:t>коробочного </a:t>
            </a:r>
            <a:r>
              <a:rPr lang="ru-RU" sz="1800" b="1" kern="0" spc="-100" dirty="0" smtClean="0">
                <a:solidFill>
                  <a:srgbClr val="FFFFFF"/>
                </a:solidFill>
                <a:cs typeface="Arial"/>
              </a:rPr>
              <a:t>продукта, </a:t>
            </a:r>
            <a:r>
              <a:rPr lang="ru-RU" sz="1800" b="1" kern="0" spc="-100" dirty="0">
                <a:solidFill>
                  <a:srgbClr val="FFFFFF"/>
                </a:solidFill>
                <a:cs typeface="Arial"/>
              </a:rPr>
              <a:t>включающего специальные продукты </a:t>
            </a:r>
            <a:r>
              <a:rPr lang="ru-RU" sz="1800" b="1" kern="0" spc="-100" dirty="0" smtClean="0">
                <a:solidFill>
                  <a:srgbClr val="FFFFFF"/>
                </a:solidFill>
                <a:cs typeface="Arial"/>
              </a:rPr>
              <a:t>Корпорации</a:t>
            </a:r>
            <a:r>
              <a:rPr lang="ru-RU" sz="1800" b="1" kern="0" spc="-100" dirty="0">
                <a:solidFill>
                  <a:srgbClr val="FFFFFF"/>
                </a:solidFill>
                <a:cs typeface="Arial"/>
              </a:rPr>
              <a:t>, в том числе совместные с РГО, МСП Банка, РЭБ и др.</a:t>
            </a:r>
          </a:p>
        </p:txBody>
      </p:sp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546321"/>
              </p:ext>
            </p:extLst>
          </p:nvPr>
        </p:nvGraphicFramePr>
        <p:xfrm>
          <a:off x="122461" y="2311399"/>
          <a:ext cx="4093939" cy="60616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93939">
                  <a:extLst>
                    <a:ext uri="{9D8B030D-6E8A-4147-A177-3AD203B41FA5}">
                      <a16:colId xmlns:a16="http://schemas.microsoft.com/office/drawing/2014/main" xmlns="" val="327797679"/>
                    </a:ext>
                  </a:extLst>
                </a:gridCol>
              </a:tblGrid>
              <a:tr h="1270897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200"/>
                        </a:lnSpc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Цель: финансовая поддержка  проектов по организации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экспортно-ориентированных производств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в том числе с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целью приобретения, создания и расширения основных средств, включая строительство, реконструкцию и (или) ремонт,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финансирования ранее понесенных затрат на реализацию проекта, а также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финансирования на цели модернизации предприятий</a:t>
                      </a:r>
                      <a:endParaRPr lang="ru-RU" sz="1200" b="1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7632940"/>
                  </a:ext>
                </a:extLst>
              </a:tr>
              <a:tr h="828041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ru-RU" sz="12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254125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Кредит на создание экспортно- ориентированных производств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555624"/>
                  </a:ext>
                </a:extLst>
              </a:tr>
              <a:tr h="1001486">
                <a:tc>
                  <a:txBody>
                    <a:bodyPr/>
                    <a:lstStyle/>
                    <a:p>
                      <a:pPr marL="1254125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200" u="none" strike="noStrike" kern="1200" dirty="0" smtClean="0">
                          <a:effectLst/>
                        </a:rPr>
                        <a:t>Инвестиционное кредитование или рефинансирование</a:t>
                      </a:r>
                      <a:r>
                        <a:rPr lang="ru-RU" sz="1200" u="none" strike="noStrike" kern="1200" baseline="0" dirty="0" smtClean="0">
                          <a:effectLst/>
                        </a:rPr>
                        <a:t> кредита н</a:t>
                      </a:r>
                      <a:r>
                        <a:rPr lang="ru-RU" sz="1200" u="none" strike="noStrike" kern="1200" dirty="0" smtClean="0">
                          <a:effectLst/>
                        </a:rPr>
                        <a:t>а цели создания и/или модернизации экспортно-ориентированных производств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9048124"/>
                  </a:ext>
                </a:extLst>
              </a:tr>
              <a:tr h="686972">
                <a:tc>
                  <a:txBody>
                    <a:bodyPr/>
                    <a:lstStyle/>
                    <a:p>
                      <a:pPr marL="1331913" marR="86360" indent="-171450" algn="just" fontAlgn="t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Гарантия для </a:t>
                      </a:r>
                      <a:r>
                        <a:rPr lang="ru-RU" sz="1200" u="none" strike="noStrike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предэкспортного</a:t>
                      </a: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финансирования (инвестиционные цели)</a:t>
                      </a:r>
                    </a:p>
                    <a:p>
                      <a:pPr marL="1331913" marR="86360" indent="-171450" algn="just" fontAlgn="t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</a:rPr>
                        <a:t>Гарантия с</a:t>
                      </a:r>
                      <a:r>
                        <a:rPr lang="ru-RU" sz="1200" u="none" strike="noStrike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поручительством РГО </a:t>
                      </a: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</a:rPr>
                        <a:t> для экспортеров (Согарантия)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8459972"/>
                  </a:ext>
                </a:extLst>
              </a:tr>
              <a:tr h="1018903">
                <a:tc>
                  <a:txBody>
                    <a:bodyPr/>
                    <a:lstStyle/>
                    <a:p>
                      <a:pPr marL="1254125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Страхование кредита на финансирование проекта создания экспортных производств</a:t>
                      </a:r>
                      <a:endParaRPr lang="ru-RU" sz="120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1688505"/>
                  </a:ext>
                </a:extLst>
              </a:tr>
              <a:tr h="1037214">
                <a:tc>
                  <a:txBody>
                    <a:bodyPr/>
                    <a:lstStyle/>
                    <a:p>
                      <a:pPr marL="1258888" marR="86360" indent="-96838" algn="just" defTabSz="1093324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Лизинговые продукты РЛК</a:t>
                      </a:r>
                    </a:p>
                    <a:p>
                      <a:pPr marL="1258888" marR="86360" lvl="0" indent="-96838" algn="just" defTabSz="109332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Устойчивое развитие</a:t>
                      </a:r>
                    </a:p>
                    <a:p>
                      <a:pPr marL="1258888" marR="86360" lvl="0" indent="-96838" algn="l" defTabSz="109332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Лизинг без аванса</a:t>
                      </a:r>
                    </a:p>
                    <a:p>
                      <a:pPr marL="1258888" marR="86360" lvl="0" indent="-96838" algn="just" defTabSz="109332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Приоритетное производство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14010928"/>
                  </a:ext>
                </a:extLst>
              </a:tr>
            </a:tbl>
          </a:graphicData>
        </a:graphic>
      </p:graphicFrame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344308"/>
              </p:ext>
            </p:extLst>
          </p:nvPr>
        </p:nvGraphicFramePr>
        <p:xfrm>
          <a:off x="4265413" y="2318566"/>
          <a:ext cx="4093939" cy="5010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93939">
                  <a:extLst>
                    <a:ext uri="{9D8B030D-6E8A-4147-A177-3AD203B41FA5}">
                      <a16:colId xmlns:a16="http://schemas.microsoft.com/office/drawing/2014/main" xmlns="" val="327797679"/>
                    </a:ext>
                  </a:extLst>
                </a:gridCol>
              </a:tblGrid>
              <a:tr h="1306255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200"/>
                        </a:lnSpc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Цель: финансовая поддержка субъекта МСП  – экспортера в рамках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исполнения экспортного контракта или осуществления регулярных экспортных поставок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экспортному контракту, и (или) производителя в рамках исполнения договоров, между производителем и Экспортером, предусматривающих реализацию продукции по контракту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7632940"/>
                  </a:ext>
                </a:extLst>
              </a:tr>
              <a:tr h="818089">
                <a:tc>
                  <a:txBody>
                    <a:bodyPr/>
                    <a:lstStyle/>
                    <a:p>
                      <a:pPr marL="1254125" indent="0" algn="just">
                        <a:buFont typeface="Arial" panose="020B0604020202020204" pitchFamily="34" charset="0"/>
                        <a:buNone/>
                      </a:pPr>
                      <a:endParaRPr lang="ru-RU" sz="12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254125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Финансирование расходов по экспортному контракту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555624"/>
                  </a:ext>
                </a:extLst>
              </a:tr>
              <a:tr h="1002474">
                <a:tc>
                  <a:txBody>
                    <a:bodyPr/>
                    <a:lstStyle/>
                    <a:p>
                      <a:pPr marL="1254125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200" u="none" strike="noStrike" kern="1200" dirty="0" smtClean="0">
                          <a:effectLst/>
                        </a:rPr>
                        <a:t>Оборотное</a:t>
                      </a:r>
                      <a:r>
                        <a:rPr lang="ru-RU" sz="1200" u="none" strike="noStrike" kern="1200" baseline="0" dirty="0" smtClean="0">
                          <a:effectLst/>
                        </a:rPr>
                        <a:t> кредитование или рефинансирование кредита на цели пополнения оборотных средств при реализации экспортного контракта</a:t>
                      </a:r>
                      <a:r>
                        <a:rPr lang="ru-RU" sz="1200" u="none" strike="noStrike" kern="1200" dirty="0" smtClean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(</a:t>
                      </a:r>
                      <a:r>
                        <a:rPr lang="ru-RU" sz="1200" u="none" strike="noStrike" kern="1200" dirty="0" smtClean="0">
                          <a:effectLst/>
                        </a:rPr>
                        <a:t>в</a:t>
                      </a:r>
                      <a:r>
                        <a:rPr lang="ru-RU" sz="1200" u="none" strike="noStrike" kern="1200" baseline="0" dirty="0" smtClean="0">
                          <a:effectLst/>
                        </a:rPr>
                        <a:t> т.ч. для производителя - экспортера)</a:t>
                      </a:r>
                      <a:endParaRPr lang="ru-RU" sz="1200" u="none" strike="noStrike" kern="1200" dirty="0" smtClean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9048124"/>
                  </a:ext>
                </a:extLst>
              </a:tr>
              <a:tr h="861604">
                <a:tc>
                  <a:txBody>
                    <a:bodyPr/>
                    <a:lstStyle/>
                    <a:p>
                      <a:pPr marL="1331913" marR="86360" indent="-171450" algn="just" fontAlgn="t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Гарантия для предэкспортного финансирования </a:t>
                      </a:r>
                    </a:p>
                    <a:p>
                      <a:pPr marL="1331913" marR="86360" indent="-171450" algn="just" fontAlgn="t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</a:rPr>
                        <a:t>Гарантия с</a:t>
                      </a:r>
                      <a:r>
                        <a:rPr lang="ru-RU" sz="1200" u="none" strike="noStrike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поручительством РГО </a:t>
                      </a: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</a:rPr>
                        <a:t> для экспортеров (Согарантия)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8459972"/>
                  </a:ext>
                </a:extLst>
              </a:tr>
              <a:tr h="1014357">
                <a:tc>
                  <a:txBody>
                    <a:bodyPr/>
                    <a:lstStyle/>
                    <a:p>
                      <a:pPr marL="1249363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200" u="none" strike="noStrike" kern="1200" dirty="0" smtClean="0">
                          <a:effectLst/>
                        </a:rPr>
                        <a:t>Страхование</a:t>
                      </a:r>
                      <a:r>
                        <a:rPr lang="ru-RU" sz="1200" u="none" strike="noStrike" kern="1200" baseline="0" dirty="0" smtClean="0">
                          <a:effectLst/>
                        </a:rPr>
                        <a:t> кредита на пополнение оборотных средств экспортера</a:t>
                      </a:r>
                    </a:p>
                    <a:p>
                      <a:pPr marL="1249363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Страхование подтвержденного аккредитива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1295747"/>
                  </a:ext>
                </a:extLst>
              </a:tr>
            </a:tbl>
          </a:graphicData>
        </a:graphic>
      </p:graphicFrame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473393"/>
              </p:ext>
            </p:extLst>
          </p:nvPr>
        </p:nvGraphicFramePr>
        <p:xfrm>
          <a:off x="8425275" y="2311400"/>
          <a:ext cx="4093939" cy="50274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93939">
                  <a:extLst>
                    <a:ext uri="{9D8B030D-6E8A-4147-A177-3AD203B41FA5}">
                      <a16:colId xmlns:a16="http://schemas.microsoft.com/office/drawing/2014/main" xmlns="" val="327797679"/>
                    </a:ext>
                  </a:extLst>
                </a:gridCol>
              </a:tblGrid>
              <a:tr h="1302657">
                <a:tc>
                  <a:txBody>
                    <a:bodyPr/>
                    <a:lstStyle/>
                    <a:p>
                      <a:pPr lvl="0" algn="just" fontAlgn="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Цель: финансовая поддержка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дебиторской задолженности, возникающей в результате исполнения субъектом МСП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экспортером своих обязательств по Экспортному контракту, в том числе в рамках регулярных экспортных поставок иностранным покупателям на условиях отсрочки платежа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7632940"/>
                  </a:ext>
                </a:extLst>
              </a:tr>
              <a:tr h="809897">
                <a:tc>
                  <a:txBody>
                    <a:bodyPr/>
                    <a:lstStyle/>
                    <a:p>
                      <a:pPr marL="1341438" indent="-174625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Финансирование иностранного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покупателя</a:t>
                      </a:r>
                      <a:endParaRPr lang="ru-RU" sz="12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341438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Экспортный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факторинг</a:t>
                      </a:r>
                      <a:endParaRPr lang="ru-RU" sz="12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555624"/>
                  </a:ext>
                </a:extLst>
              </a:tr>
              <a:tr h="997132">
                <a:tc>
                  <a:txBody>
                    <a:bodyPr/>
                    <a:lstStyle/>
                    <a:p>
                      <a:pPr marL="1258888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200" u="none" strike="noStrike" kern="1200" dirty="0" smtClean="0">
                          <a:effectLst/>
                        </a:rPr>
                        <a:t>Оборотное</a:t>
                      </a:r>
                      <a:r>
                        <a:rPr lang="ru-RU" sz="1200" u="none" strike="noStrike" kern="1200" baseline="0" dirty="0" smtClean="0">
                          <a:effectLst/>
                        </a:rPr>
                        <a:t> кредитование </a:t>
                      </a: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или рефинансирование коммерческого кредита экспортёра (в том числе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дебиторской задолженности </a:t>
                      </a: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иностранного импортера)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9048124"/>
                  </a:ext>
                </a:extLst>
              </a:tr>
              <a:tr h="874187">
                <a:tc>
                  <a:txBody>
                    <a:bodyPr/>
                    <a:lstStyle/>
                    <a:p>
                      <a:pPr marL="1249363" marR="86360" indent="-171450" algn="just" fontAlgn="t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Гарантия для </a:t>
                      </a:r>
                      <a:r>
                        <a:rPr lang="ru-RU" sz="1200" u="none" strike="noStrike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постэкспортного</a:t>
                      </a: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финансирования</a:t>
                      </a:r>
                    </a:p>
                    <a:p>
                      <a:pPr marL="1249363" marR="86360" lvl="0" indent="-171450" algn="just" defTabSz="1093324" rtl="0" eaLnBrk="1" fontAlgn="t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</a:rPr>
                        <a:t>Гарантия с</a:t>
                      </a:r>
                      <a:r>
                        <a:rPr lang="ru-RU" sz="1200" u="none" strike="noStrike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поручительством РГО </a:t>
                      </a: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</a:rPr>
                        <a:t> для экспортеров (</a:t>
                      </a:r>
                      <a:r>
                        <a:rPr lang="ru-RU" sz="1200" u="none" strike="noStrike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Согарантия</a:t>
                      </a:r>
                      <a:r>
                        <a:rPr lang="ru-RU" sz="1200" u="none" strike="noStrike" kern="1200" dirty="0" smtClean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8459972"/>
                  </a:ext>
                </a:extLst>
              </a:tr>
              <a:tr h="1034906">
                <a:tc>
                  <a:txBody>
                    <a:bodyPr/>
                    <a:lstStyle/>
                    <a:p>
                      <a:pPr marL="1249363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 smtClean="0">
                          <a:effectLst/>
                        </a:rPr>
                        <a:t>Страхование отсрочки платежа</a:t>
                      </a:r>
                      <a:endParaRPr lang="ru-RU" sz="1200" u="none" strike="noStrike" kern="1200" baseline="0" dirty="0" smtClean="0">
                        <a:effectLst/>
                      </a:endParaRPr>
                    </a:p>
                    <a:p>
                      <a:pPr marL="1249363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Страхование кредита поставщика</a:t>
                      </a:r>
                      <a:endParaRPr lang="ru-RU" sz="12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1295747"/>
                  </a:ext>
                </a:extLst>
              </a:tr>
            </a:tbl>
          </a:graphicData>
        </a:graphic>
      </p:graphicFrame>
      <p:pic>
        <p:nvPicPr>
          <p:cNvPr id="7" name="Picture 2" descr="https://api.mainfin.ru/bank_logo/logos/eximbank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98" y="3693209"/>
            <a:ext cx="1255252" cy="61876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5553" y="6343421"/>
            <a:ext cx="1131908" cy="57683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4365" y="4791965"/>
            <a:ext cx="1236161" cy="44448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31281" y="4728597"/>
            <a:ext cx="1236161" cy="44448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54084" y="4810893"/>
            <a:ext cx="1236161" cy="44448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34332" y="6424873"/>
            <a:ext cx="1112817" cy="5671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75350" y="6352795"/>
            <a:ext cx="1016993" cy="51827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2" descr="https://api.mainfin.ru/bank_logo/logos/eximbank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281" y="3641945"/>
            <a:ext cx="1255252" cy="61876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s://api.mainfin.ru/bank_logo/logos/eximbank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350" y="3689061"/>
            <a:ext cx="1214895" cy="59887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s://corpmsp.ru/upload/logo/msplogo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98" y="5494173"/>
            <a:ext cx="1131908" cy="39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s://corpmsp.ru/upload/logo/msplogo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241" y="5494173"/>
            <a:ext cx="1131908" cy="39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https://corpmsp.ru/upload/logo/msplogo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350" y="5494173"/>
            <a:ext cx="1131908" cy="39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s://corpmsp.ru/upload/logo/msplogo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70" y="7302755"/>
            <a:ext cx="1131908" cy="39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57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28"/>
          <a:stretch/>
        </p:blipFill>
        <p:spPr>
          <a:xfrm>
            <a:off x="6061430" y="6762749"/>
            <a:ext cx="2352254" cy="1492011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3511374" y="3038715"/>
            <a:ext cx="2608406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8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6361032" y="4408768"/>
            <a:ext cx="1689423" cy="247741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43" name="Прямоугольный треугольник 42"/>
          <p:cNvSpPr/>
          <p:nvPr/>
        </p:nvSpPr>
        <p:spPr>
          <a:xfrm rot="10800000">
            <a:off x="6594467" y="387275"/>
            <a:ext cx="5949532" cy="4955466"/>
          </a:xfrm>
          <a:prstGeom prst="rtTriangle">
            <a:avLst/>
          </a:prstGeom>
          <a:solidFill>
            <a:srgbClr val="EDF2F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17" name="Полилиния 16"/>
          <p:cNvSpPr/>
          <p:nvPr/>
        </p:nvSpPr>
        <p:spPr>
          <a:xfrm>
            <a:off x="6280020" y="422907"/>
            <a:ext cx="6449770" cy="4955468"/>
          </a:xfrm>
          <a:custGeom>
            <a:avLst/>
            <a:gdLst>
              <a:gd name="connsiteX0" fmla="*/ 754217 w 4759686"/>
              <a:gd name="connsiteY0" fmla="*/ 0 h 3717235"/>
              <a:gd name="connsiteX1" fmla="*/ 575312 w 4759686"/>
              <a:gd name="connsiteY1" fmla="*/ 427383 h 3717235"/>
              <a:gd name="connsiteX2" fmla="*/ 903304 w 4759686"/>
              <a:gd name="connsiteY2" fmla="*/ 675861 h 3717235"/>
              <a:gd name="connsiteX3" fmla="*/ 177747 w 4759686"/>
              <a:gd name="connsiteY3" fmla="*/ 2077278 h 3717235"/>
              <a:gd name="connsiteX4" fmla="*/ 4759686 w 4759686"/>
              <a:gd name="connsiteY4" fmla="*/ 3717235 h 3717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59686" h="3717235">
                <a:moveTo>
                  <a:pt x="754217" y="0"/>
                </a:moveTo>
                <a:cubicBezTo>
                  <a:pt x="652340" y="157370"/>
                  <a:pt x="550464" y="314740"/>
                  <a:pt x="575312" y="427383"/>
                </a:cubicBezTo>
                <a:cubicBezTo>
                  <a:pt x="600160" y="540026"/>
                  <a:pt x="969565" y="400879"/>
                  <a:pt x="903304" y="675861"/>
                </a:cubicBezTo>
                <a:cubicBezTo>
                  <a:pt x="837043" y="950843"/>
                  <a:pt x="-464983" y="1570382"/>
                  <a:pt x="177747" y="2077278"/>
                </a:cubicBezTo>
                <a:cubicBezTo>
                  <a:pt x="820477" y="2584174"/>
                  <a:pt x="2790081" y="3150704"/>
                  <a:pt x="4759686" y="3717235"/>
                </a:cubicBezTo>
              </a:path>
            </a:pathLst>
          </a:custGeom>
          <a:solidFill>
            <a:srgbClr val="EDF2F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9" name="Стрелка вправо 38"/>
          <p:cNvSpPr/>
          <p:nvPr/>
        </p:nvSpPr>
        <p:spPr>
          <a:xfrm rot="16200000">
            <a:off x="8640455" y="2645640"/>
            <a:ext cx="947999" cy="1414910"/>
          </a:xfrm>
          <a:prstGeom prst="rightArrow">
            <a:avLst>
              <a:gd name="adj1" fmla="val 61042"/>
              <a:gd name="adj2" fmla="val 77606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7" name="Стрелка вправо 36"/>
          <p:cNvSpPr/>
          <p:nvPr/>
        </p:nvSpPr>
        <p:spPr>
          <a:xfrm rot="16200000">
            <a:off x="4935949" y="2645641"/>
            <a:ext cx="947999" cy="1414910"/>
          </a:xfrm>
          <a:prstGeom prst="rightArrow">
            <a:avLst>
              <a:gd name="adj1" fmla="val 61042"/>
              <a:gd name="adj2" fmla="val 77606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6" name="Прямоугольник 35"/>
          <p:cNvSpPr/>
          <p:nvPr/>
        </p:nvSpPr>
        <p:spPr>
          <a:xfrm>
            <a:off x="4974760" y="3827097"/>
            <a:ext cx="4572120" cy="58167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28" name="Стрелка вправо 27"/>
          <p:cNvSpPr/>
          <p:nvPr/>
        </p:nvSpPr>
        <p:spPr>
          <a:xfrm rot="16200000">
            <a:off x="8578" y="3535782"/>
            <a:ext cx="4021174" cy="2679631"/>
          </a:xfrm>
          <a:prstGeom prst="rightArrow">
            <a:avLst>
              <a:gd name="adj1" fmla="val 63182"/>
              <a:gd name="adj2" fmla="val 55521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4" name="Прямоугольник 3"/>
          <p:cNvSpPr/>
          <p:nvPr/>
        </p:nvSpPr>
        <p:spPr>
          <a:xfrm>
            <a:off x="3135179" y="1851273"/>
            <a:ext cx="2268169" cy="816450"/>
          </a:xfrm>
          <a:prstGeom prst="rect">
            <a:avLst/>
          </a:prstGeom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70" b="1" dirty="0"/>
              <a:t>МСП-экспортер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669511" y="1851273"/>
            <a:ext cx="2268169" cy="816450"/>
          </a:xfrm>
          <a:prstGeom prst="rect">
            <a:avLst/>
          </a:prstGeom>
          <a:solidFill>
            <a:srgbClr val="799FCD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70" i="1" dirty="0"/>
              <a:t>Импортер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403348" y="1979568"/>
            <a:ext cx="3266163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85146" y="1644942"/>
            <a:ext cx="2102562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dirty="0"/>
              <a:t>Экспортный контракт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5403347" y="2345543"/>
            <a:ext cx="3266163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26289" y="2032727"/>
            <a:ext cx="1020279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dirty="0"/>
              <a:t>Поставка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5403347" y="2486360"/>
            <a:ext cx="3266163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10671" y="2420512"/>
            <a:ext cx="851515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dirty="0"/>
              <a:t>Оплата</a:t>
            </a:r>
          </a:p>
        </p:txBody>
      </p:sp>
      <p:cxnSp>
        <p:nvCxnSpPr>
          <p:cNvPr id="13" name="Прямая со стрелкой 12"/>
          <p:cNvCxnSpPr>
            <a:endCxn id="4" idx="1"/>
          </p:cNvCxnSpPr>
          <p:nvPr/>
        </p:nvCxnSpPr>
        <p:spPr>
          <a:xfrm>
            <a:off x="1011661" y="2259498"/>
            <a:ext cx="2123518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39481" y="1221992"/>
            <a:ext cx="2395699" cy="1023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12" dirty="0"/>
              <a:t>Оплата закупок сырья, производства и доставки экспортного товара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24190" y="840434"/>
            <a:ext cx="1399550" cy="503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70" b="1" dirty="0">
                <a:solidFill>
                  <a:schemeClr val="tx2"/>
                </a:solidFill>
              </a:rPr>
              <a:t>Россия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82017" y="849201"/>
            <a:ext cx="4430508" cy="503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70" b="1" dirty="0" smtClean="0">
                <a:solidFill>
                  <a:schemeClr val="tx2"/>
                </a:solidFill>
              </a:rPr>
              <a:t>Зарубежное государство</a:t>
            </a:r>
            <a:endParaRPr lang="ru-RU" sz="2670" b="1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9481" y="2299738"/>
            <a:ext cx="2395699" cy="557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12" dirty="0"/>
              <a:t>Закупка и подготовка оборудования, импорт</a:t>
            </a:r>
          </a:p>
        </p:txBody>
      </p:sp>
      <p:sp>
        <p:nvSpPr>
          <p:cNvPr id="27" name="Стрелка вправо 26"/>
          <p:cNvSpPr/>
          <p:nvPr/>
        </p:nvSpPr>
        <p:spPr>
          <a:xfrm rot="16200000">
            <a:off x="819978" y="3616370"/>
            <a:ext cx="2364025" cy="907267"/>
          </a:xfrm>
          <a:prstGeom prst="rightArrow">
            <a:avLst>
              <a:gd name="adj1" fmla="val 61042"/>
              <a:gd name="adj2" fmla="val 7760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29" name="TextBox 28"/>
          <p:cNvSpPr txBox="1"/>
          <p:nvPr/>
        </p:nvSpPr>
        <p:spPr>
          <a:xfrm>
            <a:off x="1305141" y="6208097"/>
            <a:ext cx="1413207" cy="5577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b="1" dirty="0"/>
              <a:t>Гарантийная</a:t>
            </a:r>
            <a:br>
              <a:rPr lang="ru-RU" sz="1512" b="1" dirty="0"/>
            </a:br>
            <a:r>
              <a:rPr lang="ru-RU" sz="1512" b="1" dirty="0"/>
              <a:t>поддержка</a:t>
            </a:r>
            <a:endParaRPr lang="ru-RU" sz="1512" dirty="0"/>
          </a:p>
        </p:txBody>
      </p:sp>
      <p:sp>
        <p:nvSpPr>
          <p:cNvPr id="30" name="TextBox 29"/>
          <p:cNvSpPr txBox="1"/>
          <p:nvPr/>
        </p:nvSpPr>
        <p:spPr>
          <a:xfrm>
            <a:off x="1079796" y="4390113"/>
            <a:ext cx="1844415" cy="5577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b="1" dirty="0" err="1">
                <a:solidFill>
                  <a:schemeClr val="bg1"/>
                </a:solidFill>
              </a:rPr>
              <a:t>Предэкспортное</a:t>
            </a:r>
            <a:r>
              <a:rPr lang="ru-RU" sz="1512" b="1" dirty="0">
                <a:solidFill>
                  <a:schemeClr val="bg1"/>
                </a:solidFill>
              </a:rPr>
              <a:t/>
            </a:r>
            <a:br>
              <a:rPr lang="ru-RU" sz="1512" b="1" dirty="0">
                <a:solidFill>
                  <a:schemeClr val="bg1"/>
                </a:solidFill>
              </a:rPr>
            </a:br>
            <a:r>
              <a:rPr lang="ru-RU" sz="1512" b="1" dirty="0">
                <a:solidFill>
                  <a:schemeClr val="bg1"/>
                </a:solidFill>
              </a:rPr>
              <a:t>финансирование</a:t>
            </a:r>
          </a:p>
        </p:txBody>
      </p:sp>
      <p:sp>
        <p:nvSpPr>
          <p:cNvPr id="31" name="Стрелка вправо 30"/>
          <p:cNvSpPr/>
          <p:nvPr/>
        </p:nvSpPr>
        <p:spPr>
          <a:xfrm rot="16200000">
            <a:off x="4778218" y="3072012"/>
            <a:ext cx="1275305" cy="907267"/>
          </a:xfrm>
          <a:prstGeom prst="rightArrow">
            <a:avLst>
              <a:gd name="adj1" fmla="val 61042"/>
              <a:gd name="adj2" fmla="val 651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3" name="Прямоугольник 32"/>
          <p:cNvSpPr/>
          <p:nvPr/>
        </p:nvSpPr>
        <p:spPr>
          <a:xfrm>
            <a:off x="5135001" y="3891116"/>
            <a:ext cx="4264157" cy="272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4" name="Прямоугольник 33"/>
          <p:cNvSpPr/>
          <p:nvPr/>
        </p:nvSpPr>
        <p:spPr>
          <a:xfrm>
            <a:off x="6965408" y="4163297"/>
            <a:ext cx="544300" cy="11146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8" name="Стрелка вправо 37"/>
          <p:cNvSpPr/>
          <p:nvPr/>
        </p:nvSpPr>
        <p:spPr>
          <a:xfrm rot="16200000">
            <a:off x="8476802" y="3063117"/>
            <a:ext cx="1275305" cy="907267"/>
          </a:xfrm>
          <a:prstGeom prst="rightArrow">
            <a:avLst>
              <a:gd name="adj1" fmla="val 61042"/>
              <a:gd name="adj2" fmla="val 651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40" name="TextBox 39"/>
          <p:cNvSpPr txBox="1"/>
          <p:nvPr/>
        </p:nvSpPr>
        <p:spPr>
          <a:xfrm>
            <a:off x="6645267" y="6208097"/>
            <a:ext cx="1231106" cy="5577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b="1" dirty="0"/>
              <a:t>Страховая</a:t>
            </a:r>
          </a:p>
          <a:p>
            <a:pPr algn="ctr"/>
            <a:r>
              <a:rPr lang="ru-RU" sz="1512" b="1" dirty="0"/>
              <a:t>поддержка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91830" y="4390113"/>
            <a:ext cx="2675363" cy="557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12" b="1" dirty="0" err="1">
                <a:solidFill>
                  <a:schemeClr val="bg1"/>
                </a:solidFill>
              </a:rPr>
              <a:t>Постэкспортное</a:t>
            </a:r>
            <a:r>
              <a:rPr lang="ru-RU" sz="1512" b="1" dirty="0">
                <a:solidFill>
                  <a:schemeClr val="bg1"/>
                </a:solidFill>
              </a:rPr>
              <a:t> финансирование</a:t>
            </a:r>
            <a:endParaRPr lang="en-US" sz="1512" b="1" dirty="0">
              <a:solidFill>
                <a:schemeClr val="bg1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3859908" y="4524891"/>
            <a:ext cx="0" cy="3861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751599" y="4535408"/>
            <a:ext cx="0" cy="3861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трелка вправо 48"/>
          <p:cNvSpPr/>
          <p:nvPr/>
        </p:nvSpPr>
        <p:spPr>
          <a:xfrm>
            <a:off x="4063428" y="5446823"/>
            <a:ext cx="1513619" cy="440281"/>
          </a:xfrm>
          <a:prstGeom prst="rightArrow">
            <a:avLst>
              <a:gd name="adj1" fmla="val 38623"/>
              <a:gd name="adj2" fmla="val 77498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50" name="TextBox 49"/>
          <p:cNvSpPr txBox="1"/>
          <p:nvPr/>
        </p:nvSpPr>
        <p:spPr>
          <a:xfrm>
            <a:off x="3824190" y="5993362"/>
            <a:ext cx="1995988" cy="1255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12" b="1" dirty="0">
                <a:solidFill>
                  <a:srgbClr val="C00000"/>
                </a:solidFill>
              </a:rPr>
              <a:t>Передача финансирования </a:t>
            </a:r>
            <a:br>
              <a:rPr lang="ru-RU" sz="1512" b="1" dirty="0">
                <a:solidFill>
                  <a:srgbClr val="C00000"/>
                </a:solidFill>
              </a:rPr>
            </a:br>
            <a:r>
              <a:rPr lang="ru-RU" sz="1512" b="1" dirty="0">
                <a:solidFill>
                  <a:srgbClr val="C00000"/>
                </a:solidFill>
              </a:rPr>
              <a:t>и закрытия рисков</a:t>
            </a:r>
            <a:br>
              <a:rPr lang="ru-RU" sz="1512" b="1" dirty="0">
                <a:solidFill>
                  <a:srgbClr val="C00000"/>
                </a:solidFill>
              </a:rPr>
            </a:br>
            <a:r>
              <a:rPr lang="ru-RU" sz="1512" b="1" dirty="0">
                <a:solidFill>
                  <a:srgbClr val="C00000"/>
                </a:solidFill>
              </a:rPr>
              <a:t>(с минимальным участием клиента)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415200" y="5382301"/>
            <a:ext cx="2972250" cy="287976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ts val="756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Синергия поддержки</a:t>
            </a:r>
            <a:r>
              <a:rPr lang="ru-RU" sz="1764" b="1" dirty="0" smtClean="0">
                <a:solidFill>
                  <a:schemeClr val="accent1"/>
                </a:solidFill>
              </a:rPr>
              <a:t>:</a:t>
            </a:r>
          </a:p>
          <a:p>
            <a:pPr marL="226029" indent="-226029" algn="just">
              <a:spcBef>
                <a:spcPts val="756"/>
              </a:spcBef>
              <a:buFont typeface="Wingdings" panose="05000000000000000000" pitchFamily="2" charset="2"/>
              <a:buChar char="ü"/>
            </a:pPr>
            <a:r>
              <a:rPr lang="ru-RU" sz="1764" dirty="0" smtClean="0"/>
              <a:t>Разделение стадий и профиля рисков между участниками</a:t>
            </a:r>
            <a:endParaRPr lang="ru-RU" sz="1764" dirty="0"/>
          </a:p>
          <a:p>
            <a:pPr marL="226029" indent="-226029" algn="just">
              <a:spcBef>
                <a:spcPts val="756"/>
              </a:spcBef>
              <a:buFont typeface="Wingdings" panose="05000000000000000000" pitchFamily="2" charset="2"/>
              <a:buChar char="ü"/>
            </a:pPr>
            <a:r>
              <a:rPr lang="ru-RU" sz="1764" dirty="0" smtClean="0"/>
              <a:t>Сокращение </a:t>
            </a:r>
            <a:r>
              <a:rPr lang="ru-RU" sz="1764" dirty="0"/>
              <a:t>сроков </a:t>
            </a:r>
            <a:r>
              <a:rPr lang="ru-RU" sz="1764" dirty="0" smtClean="0"/>
              <a:t>рассмотрения заявок</a:t>
            </a:r>
            <a:endParaRPr lang="ru-RU" sz="1764" dirty="0"/>
          </a:p>
          <a:p>
            <a:pPr marL="226029" indent="-226029" algn="just">
              <a:spcBef>
                <a:spcPts val="756"/>
              </a:spcBef>
              <a:buFont typeface="Wingdings" panose="05000000000000000000" pitchFamily="2" charset="2"/>
              <a:buChar char="ü"/>
            </a:pPr>
            <a:r>
              <a:rPr lang="ru-RU" sz="1764" dirty="0" smtClean="0"/>
              <a:t>Снижение % ставки </a:t>
            </a:r>
            <a:r>
              <a:rPr lang="ru-RU" sz="1764" dirty="0"/>
              <a:t>для </a:t>
            </a:r>
            <a:r>
              <a:rPr lang="ru-RU" sz="1764" dirty="0" smtClean="0"/>
              <a:t>экспортеров в сфере высоких технологий</a:t>
            </a:r>
            <a:endParaRPr lang="ru-RU" sz="1764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07818" y="7877107"/>
            <a:ext cx="3471276" cy="635302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764" b="1" dirty="0" smtClean="0">
                <a:solidFill>
                  <a:schemeClr val="tx2"/>
                </a:solidFill>
              </a:rPr>
              <a:t>Риски, </a:t>
            </a:r>
            <a:r>
              <a:rPr lang="ru-RU" sz="1764" b="1" dirty="0">
                <a:solidFill>
                  <a:schemeClr val="tx2"/>
                </a:solidFill>
              </a:rPr>
              <a:t/>
            </a:r>
            <a:br>
              <a:rPr lang="ru-RU" sz="1764" b="1" dirty="0">
                <a:solidFill>
                  <a:schemeClr val="tx2"/>
                </a:solidFill>
              </a:rPr>
            </a:br>
            <a:r>
              <a:rPr lang="ru-RU" sz="1764" b="1" dirty="0" smtClean="0">
                <a:solidFill>
                  <a:schemeClr val="tx2"/>
                </a:solidFill>
              </a:rPr>
              <a:t>свойственные </a:t>
            </a:r>
            <a:r>
              <a:rPr lang="ru-RU" sz="1764" b="1" dirty="0">
                <a:solidFill>
                  <a:schemeClr val="tx2"/>
                </a:solidFill>
              </a:rPr>
              <a:t>сегменту МСП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031451" y="7880532"/>
            <a:ext cx="2863168" cy="635302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764" b="1" dirty="0" smtClean="0">
                <a:solidFill>
                  <a:schemeClr val="tx2"/>
                </a:solidFill>
              </a:rPr>
              <a:t>Риски, </a:t>
            </a:r>
            <a:r>
              <a:rPr lang="ru-RU" sz="1764" b="1" dirty="0">
                <a:solidFill>
                  <a:schemeClr val="tx2"/>
                </a:solidFill>
              </a:rPr>
              <a:t/>
            </a:r>
            <a:br>
              <a:rPr lang="ru-RU" sz="1764" b="1" dirty="0">
                <a:solidFill>
                  <a:schemeClr val="tx2"/>
                </a:solidFill>
              </a:rPr>
            </a:br>
            <a:r>
              <a:rPr lang="ru-RU" sz="1764" b="1" dirty="0" smtClean="0">
                <a:solidFill>
                  <a:schemeClr val="tx2"/>
                </a:solidFill>
              </a:rPr>
              <a:t>свойственные </a:t>
            </a:r>
            <a:r>
              <a:rPr lang="ru-RU" sz="1764" b="1" dirty="0">
                <a:solidFill>
                  <a:schemeClr val="tx2"/>
                </a:solidFill>
              </a:rPr>
              <a:t>экспорту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11" y="5096735"/>
            <a:ext cx="2268169" cy="97182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3" b="5469"/>
          <a:stretch/>
        </p:blipFill>
        <p:spPr bwMode="auto">
          <a:xfrm>
            <a:off x="6031451" y="5240356"/>
            <a:ext cx="2412213" cy="828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6211075" y="5096735"/>
            <a:ext cx="2160167" cy="246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pic>
        <p:nvPicPr>
          <p:cNvPr id="47" name="Picture 2" descr="https://corpmsp.ru/upload/logo/msp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57" y="6951316"/>
            <a:ext cx="2295525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7A678781-302E-4977-89B7-5B8D41D0D626}"/>
              </a:ext>
            </a:extLst>
          </p:cNvPr>
          <p:cNvSpPr/>
          <p:nvPr/>
        </p:nvSpPr>
        <p:spPr>
          <a:xfrm>
            <a:off x="0" y="4783"/>
            <a:ext cx="12585139" cy="729393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kern="0" spc="-100" dirty="0" smtClean="0">
                <a:solidFill>
                  <a:srgbClr val="FFFFFF"/>
                </a:solidFill>
                <a:cs typeface="Arial"/>
              </a:rPr>
              <a:t>Модель комплексной поддержки субъектов МСП – экспортеров </a:t>
            </a:r>
          </a:p>
          <a:p>
            <a:pPr algn="ctr"/>
            <a:r>
              <a:rPr lang="ru-RU" sz="2000" b="1" kern="0" spc="-100" dirty="0" err="1" smtClean="0">
                <a:solidFill>
                  <a:srgbClr val="FFFFFF"/>
                </a:solidFill>
                <a:cs typeface="Arial"/>
              </a:rPr>
              <a:t>Комплементарность</a:t>
            </a:r>
            <a:r>
              <a:rPr lang="ru-RU" sz="2000" b="1" kern="0" spc="-100" dirty="0" smtClean="0">
                <a:solidFill>
                  <a:srgbClr val="FFFFFF"/>
                </a:solidFill>
                <a:cs typeface="Arial"/>
              </a:rPr>
              <a:t> механизмов поддержки (вариант 1)</a:t>
            </a:r>
            <a:endParaRPr lang="ru-RU" sz="2000" b="1" kern="0" spc="-1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sz="100" dirty="0"/>
          </a:p>
        </p:txBody>
      </p:sp>
      <p:sp>
        <p:nvSpPr>
          <p:cNvPr id="53" name="Номер слайда 2"/>
          <p:cNvSpPr txBox="1">
            <a:spLocks/>
          </p:cNvSpPr>
          <p:nvPr/>
        </p:nvSpPr>
        <p:spPr>
          <a:xfrm>
            <a:off x="11152188" y="8242825"/>
            <a:ext cx="1008225" cy="272742"/>
          </a:xfr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79191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58383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7574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16765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395957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875148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354339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33531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5" name="Номер слайда 2"/>
          <p:cNvSpPr txBox="1">
            <a:spLocks/>
          </p:cNvSpPr>
          <p:nvPr/>
        </p:nvSpPr>
        <p:spPr>
          <a:xfrm>
            <a:off x="12225677" y="8397775"/>
            <a:ext cx="1008225" cy="27274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1272">
                <a:solidFill>
                  <a:schemeClr val="tx1"/>
                </a:solidFill>
                <a:latin typeface="+mn-lt"/>
              </a:defRPr>
            </a:lvl2pPr>
            <a:lvl3pPr marL="242962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1272">
                <a:solidFill>
                  <a:schemeClr val="tx1"/>
                </a:solidFill>
                <a:latin typeface="+mn-lt"/>
              </a:defRPr>
            </a:lvl3pPr>
            <a:lvl4pPr marL="476432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1145">
                <a:solidFill>
                  <a:schemeClr val="tx1"/>
                </a:solidFill>
                <a:latin typeface="+mn-lt"/>
              </a:defRPr>
            </a:lvl4pPr>
            <a:lvl5pPr marL="719391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1145">
                <a:solidFill>
                  <a:schemeClr val="tx1"/>
                </a:solidFill>
                <a:latin typeface="+mn-lt"/>
              </a:defRPr>
            </a:lvl5pPr>
            <a:lvl6pPr marL="1495728" indent="-229675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Char char="‒"/>
              <a:defRPr sz="1145">
                <a:solidFill>
                  <a:schemeClr val="tx1"/>
                </a:solidFill>
                <a:latin typeface="+mn-lt"/>
              </a:defRPr>
            </a:lvl6pPr>
            <a:lvl7pPr marL="2042391" indent="-229675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Char char="‒"/>
              <a:defRPr sz="1145">
                <a:solidFill>
                  <a:schemeClr val="tx1"/>
                </a:solidFill>
                <a:latin typeface="+mn-lt"/>
              </a:defRPr>
            </a:lvl7pPr>
            <a:lvl8pPr marL="2589053" indent="-229675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Char char="‒"/>
              <a:defRPr sz="1145">
                <a:solidFill>
                  <a:schemeClr val="tx1"/>
                </a:solidFill>
                <a:latin typeface="+mn-lt"/>
              </a:defRPr>
            </a:lvl8pPr>
            <a:lvl9pPr marL="3135713" indent="-229675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Char char="‒"/>
              <a:defRPr sz="1145">
                <a:solidFill>
                  <a:schemeClr val="tx1"/>
                </a:solidFill>
                <a:latin typeface="+mn-lt"/>
              </a:defRPr>
            </a:lvl9pPr>
          </a:lstStyle>
          <a:p>
            <a:fld id="{BDBB2107-50E8-4020-A265-E2E05D6FF44D}" type="slidenum">
              <a:rPr lang="en-US" sz="1600" kern="0" smtClean="0">
                <a:solidFill>
                  <a:schemeClr val="bg1">
                    <a:lumMod val="65000"/>
                  </a:schemeClr>
                </a:solidFill>
              </a:rPr>
              <a:pPr/>
              <a:t>3</a:t>
            </a:fld>
            <a:endParaRPr lang="en-US" sz="1600" kern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629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Прямоугольник 60"/>
          <p:cNvSpPr/>
          <p:nvPr/>
        </p:nvSpPr>
        <p:spPr>
          <a:xfrm>
            <a:off x="6486441" y="4380210"/>
            <a:ext cx="2959422" cy="84754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52" name="TextBox 51"/>
          <p:cNvSpPr txBox="1"/>
          <p:nvPr/>
        </p:nvSpPr>
        <p:spPr>
          <a:xfrm>
            <a:off x="3511374" y="3038715"/>
            <a:ext cx="2608406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8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3" name="Прямоугольный треугольник 42"/>
          <p:cNvSpPr/>
          <p:nvPr/>
        </p:nvSpPr>
        <p:spPr>
          <a:xfrm rot="10800000">
            <a:off x="6554666" y="387275"/>
            <a:ext cx="5949532" cy="4955466"/>
          </a:xfrm>
          <a:prstGeom prst="rtTriangle">
            <a:avLst/>
          </a:prstGeom>
          <a:solidFill>
            <a:srgbClr val="EDF2F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17" name="Полилиния 16"/>
          <p:cNvSpPr/>
          <p:nvPr/>
        </p:nvSpPr>
        <p:spPr>
          <a:xfrm>
            <a:off x="6280020" y="422907"/>
            <a:ext cx="6449770" cy="4955468"/>
          </a:xfrm>
          <a:custGeom>
            <a:avLst/>
            <a:gdLst>
              <a:gd name="connsiteX0" fmla="*/ 754217 w 4759686"/>
              <a:gd name="connsiteY0" fmla="*/ 0 h 3717235"/>
              <a:gd name="connsiteX1" fmla="*/ 575312 w 4759686"/>
              <a:gd name="connsiteY1" fmla="*/ 427383 h 3717235"/>
              <a:gd name="connsiteX2" fmla="*/ 903304 w 4759686"/>
              <a:gd name="connsiteY2" fmla="*/ 675861 h 3717235"/>
              <a:gd name="connsiteX3" fmla="*/ 177747 w 4759686"/>
              <a:gd name="connsiteY3" fmla="*/ 2077278 h 3717235"/>
              <a:gd name="connsiteX4" fmla="*/ 4759686 w 4759686"/>
              <a:gd name="connsiteY4" fmla="*/ 3717235 h 3717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59686" h="3717235">
                <a:moveTo>
                  <a:pt x="754217" y="0"/>
                </a:moveTo>
                <a:cubicBezTo>
                  <a:pt x="652340" y="157370"/>
                  <a:pt x="550464" y="314740"/>
                  <a:pt x="575312" y="427383"/>
                </a:cubicBezTo>
                <a:cubicBezTo>
                  <a:pt x="600160" y="540026"/>
                  <a:pt x="969565" y="400879"/>
                  <a:pt x="903304" y="675861"/>
                </a:cubicBezTo>
                <a:cubicBezTo>
                  <a:pt x="837043" y="950843"/>
                  <a:pt x="-464983" y="1570382"/>
                  <a:pt x="177747" y="2077278"/>
                </a:cubicBezTo>
                <a:cubicBezTo>
                  <a:pt x="820477" y="2584174"/>
                  <a:pt x="2790081" y="3150704"/>
                  <a:pt x="4759686" y="3717235"/>
                </a:cubicBezTo>
              </a:path>
            </a:pathLst>
          </a:custGeom>
          <a:solidFill>
            <a:srgbClr val="EDF2F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9" name="Стрелка вправо 38"/>
          <p:cNvSpPr/>
          <p:nvPr/>
        </p:nvSpPr>
        <p:spPr>
          <a:xfrm rot="16200000">
            <a:off x="9884293" y="2633806"/>
            <a:ext cx="947999" cy="1438578"/>
          </a:xfrm>
          <a:prstGeom prst="rightArrow">
            <a:avLst>
              <a:gd name="adj1" fmla="val 61042"/>
              <a:gd name="adj2" fmla="val 77606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7" name="Стрелка вправо 36"/>
          <p:cNvSpPr/>
          <p:nvPr/>
        </p:nvSpPr>
        <p:spPr>
          <a:xfrm rot="16200000">
            <a:off x="4909775" y="2639343"/>
            <a:ext cx="947999" cy="1426595"/>
          </a:xfrm>
          <a:prstGeom prst="rightArrow">
            <a:avLst>
              <a:gd name="adj1" fmla="val 61042"/>
              <a:gd name="adj2" fmla="val 77606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6" name="Прямоугольник 35"/>
          <p:cNvSpPr/>
          <p:nvPr/>
        </p:nvSpPr>
        <p:spPr>
          <a:xfrm>
            <a:off x="4940301" y="3827097"/>
            <a:ext cx="5851714" cy="58167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28" name="Стрелка вправо 27"/>
          <p:cNvSpPr/>
          <p:nvPr/>
        </p:nvSpPr>
        <p:spPr>
          <a:xfrm rot="16200000">
            <a:off x="311790" y="3232570"/>
            <a:ext cx="3414754" cy="2679631"/>
          </a:xfrm>
          <a:prstGeom prst="rightArrow">
            <a:avLst>
              <a:gd name="adj1" fmla="val 63182"/>
              <a:gd name="adj2" fmla="val 55521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4" name="Прямоугольник 3"/>
          <p:cNvSpPr/>
          <p:nvPr/>
        </p:nvSpPr>
        <p:spPr>
          <a:xfrm>
            <a:off x="3135179" y="1851273"/>
            <a:ext cx="2268169" cy="816450"/>
          </a:xfrm>
          <a:prstGeom prst="rect">
            <a:avLst/>
          </a:prstGeom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70" b="1" dirty="0"/>
              <a:t>МСП-экспортер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669511" y="1851273"/>
            <a:ext cx="2268169" cy="816450"/>
          </a:xfrm>
          <a:prstGeom prst="rect">
            <a:avLst/>
          </a:prstGeom>
          <a:solidFill>
            <a:srgbClr val="799FCD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70" i="1" dirty="0"/>
              <a:t>Импортер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403348" y="1979568"/>
            <a:ext cx="3266163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85146" y="1644942"/>
            <a:ext cx="2102562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dirty="0"/>
              <a:t>Экспортный контракт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5403347" y="2345543"/>
            <a:ext cx="3266163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26289" y="2032727"/>
            <a:ext cx="1020279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dirty="0"/>
              <a:t>Поставка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5403347" y="2486360"/>
            <a:ext cx="3266163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10671" y="2420512"/>
            <a:ext cx="851515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dirty="0"/>
              <a:t>Оплата</a:t>
            </a:r>
          </a:p>
        </p:txBody>
      </p:sp>
      <p:cxnSp>
        <p:nvCxnSpPr>
          <p:cNvPr id="13" name="Прямая со стрелкой 12"/>
          <p:cNvCxnSpPr>
            <a:endCxn id="4" idx="1"/>
          </p:cNvCxnSpPr>
          <p:nvPr/>
        </p:nvCxnSpPr>
        <p:spPr>
          <a:xfrm>
            <a:off x="1011661" y="2259498"/>
            <a:ext cx="2123518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39481" y="1221992"/>
            <a:ext cx="2395699" cy="1023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12" dirty="0"/>
              <a:t>Оплата закупок сырья, производства и доставки экспортного товара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24190" y="840434"/>
            <a:ext cx="1399550" cy="503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70" b="1" dirty="0">
                <a:solidFill>
                  <a:schemeClr val="tx2"/>
                </a:solidFill>
              </a:rPr>
              <a:t>Россия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82017" y="849201"/>
            <a:ext cx="4430508" cy="503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70" b="1" dirty="0" smtClean="0">
                <a:solidFill>
                  <a:schemeClr val="tx2"/>
                </a:solidFill>
              </a:rPr>
              <a:t>Зарубежное государство</a:t>
            </a:r>
            <a:endParaRPr lang="ru-RU" sz="2670" b="1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9481" y="2299738"/>
            <a:ext cx="2395699" cy="557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12" dirty="0"/>
              <a:t>Закупка и подготовка оборудования, импорт</a:t>
            </a:r>
          </a:p>
        </p:txBody>
      </p:sp>
      <p:sp>
        <p:nvSpPr>
          <p:cNvPr id="27" name="Стрелка вправо 26"/>
          <p:cNvSpPr/>
          <p:nvPr/>
        </p:nvSpPr>
        <p:spPr>
          <a:xfrm rot="16200000">
            <a:off x="1241602" y="3194744"/>
            <a:ext cx="1520777" cy="907267"/>
          </a:xfrm>
          <a:prstGeom prst="rightArrow">
            <a:avLst>
              <a:gd name="adj1" fmla="val 61042"/>
              <a:gd name="adj2" fmla="val 7760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29" name="TextBox 28"/>
          <p:cNvSpPr txBox="1"/>
          <p:nvPr/>
        </p:nvSpPr>
        <p:spPr>
          <a:xfrm>
            <a:off x="1333898" y="4982972"/>
            <a:ext cx="1413207" cy="5577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b="1" dirty="0"/>
              <a:t>Гарантийная</a:t>
            </a:r>
            <a:br>
              <a:rPr lang="ru-RU" sz="1512" b="1" dirty="0"/>
            </a:br>
            <a:r>
              <a:rPr lang="ru-RU" sz="1512" b="1" dirty="0"/>
              <a:t>поддержка</a:t>
            </a:r>
            <a:endParaRPr lang="ru-RU" sz="1512" dirty="0"/>
          </a:p>
        </p:txBody>
      </p:sp>
      <p:sp>
        <p:nvSpPr>
          <p:cNvPr id="30" name="TextBox 29"/>
          <p:cNvSpPr txBox="1"/>
          <p:nvPr/>
        </p:nvSpPr>
        <p:spPr>
          <a:xfrm>
            <a:off x="1079796" y="4390113"/>
            <a:ext cx="1844415" cy="5577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b="1" dirty="0" err="1">
                <a:solidFill>
                  <a:schemeClr val="bg1"/>
                </a:solidFill>
              </a:rPr>
              <a:t>Предэкспортное</a:t>
            </a:r>
            <a:r>
              <a:rPr lang="ru-RU" sz="1512" b="1" dirty="0">
                <a:solidFill>
                  <a:schemeClr val="bg1"/>
                </a:solidFill>
              </a:rPr>
              <a:t/>
            </a:r>
            <a:br>
              <a:rPr lang="ru-RU" sz="1512" b="1" dirty="0">
                <a:solidFill>
                  <a:schemeClr val="bg1"/>
                </a:solidFill>
              </a:rPr>
            </a:br>
            <a:r>
              <a:rPr lang="ru-RU" sz="1512" b="1" dirty="0">
                <a:solidFill>
                  <a:schemeClr val="bg1"/>
                </a:solidFill>
              </a:rPr>
              <a:t>финансирование</a:t>
            </a:r>
          </a:p>
        </p:txBody>
      </p:sp>
      <p:sp>
        <p:nvSpPr>
          <p:cNvPr id="31" name="Стрелка вправо 30"/>
          <p:cNvSpPr/>
          <p:nvPr/>
        </p:nvSpPr>
        <p:spPr>
          <a:xfrm rot="16200000">
            <a:off x="4767250" y="3061043"/>
            <a:ext cx="1275305" cy="929204"/>
          </a:xfrm>
          <a:prstGeom prst="rightArrow">
            <a:avLst>
              <a:gd name="adj1" fmla="val 61042"/>
              <a:gd name="adj2" fmla="val 651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3" name="Прямоугольник 32"/>
          <p:cNvSpPr/>
          <p:nvPr/>
        </p:nvSpPr>
        <p:spPr>
          <a:xfrm>
            <a:off x="5135001" y="3869597"/>
            <a:ext cx="1861451" cy="3001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4" name="Прямоугольник 33"/>
          <p:cNvSpPr/>
          <p:nvPr/>
        </p:nvSpPr>
        <p:spPr>
          <a:xfrm>
            <a:off x="6486441" y="4121357"/>
            <a:ext cx="510011" cy="11146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38" name="Стрелка вправо 37"/>
          <p:cNvSpPr/>
          <p:nvPr/>
        </p:nvSpPr>
        <p:spPr>
          <a:xfrm rot="16200000">
            <a:off x="9711690" y="3040120"/>
            <a:ext cx="1253381" cy="907267"/>
          </a:xfrm>
          <a:prstGeom prst="rightArrow">
            <a:avLst>
              <a:gd name="adj1" fmla="val 61042"/>
              <a:gd name="adj2" fmla="val 651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40" name="TextBox 39"/>
          <p:cNvSpPr txBox="1"/>
          <p:nvPr/>
        </p:nvSpPr>
        <p:spPr>
          <a:xfrm>
            <a:off x="7408042" y="4719023"/>
            <a:ext cx="1257717" cy="5577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b="1" dirty="0" smtClean="0"/>
              <a:t>Страховая</a:t>
            </a:r>
            <a:endParaRPr lang="ru-RU" sz="1512" b="1" dirty="0"/>
          </a:p>
          <a:p>
            <a:pPr algn="ctr"/>
            <a:r>
              <a:rPr lang="ru-RU" sz="1512" b="1" dirty="0"/>
              <a:t>поддержка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3859908" y="4524891"/>
            <a:ext cx="0" cy="3861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751599" y="4535408"/>
            <a:ext cx="0" cy="3861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трелка вправо 48"/>
          <p:cNvSpPr/>
          <p:nvPr/>
        </p:nvSpPr>
        <p:spPr>
          <a:xfrm>
            <a:off x="4063428" y="5446823"/>
            <a:ext cx="1513619" cy="440281"/>
          </a:xfrm>
          <a:prstGeom prst="rightArrow">
            <a:avLst>
              <a:gd name="adj1" fmla="val 38623"/>
              <a:gd name="adj2" fmla="val 77498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50" name="TextBox 49"/>
          <p:cNvSpPr txBox="1"/>
          <p:nvPr/>
        </p:nvSpPr>
        <p:spPr>
          <a:xfrm>
            <a:off x="3824190" y="5993362"/>
            <a:ext cx="1995988" cy="1255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12" b="1" dirty="0">
                <a:solidFill>
                  <a:srgbClr val="C00000"/>
                </a:solidFill>
              </a:rPr>
              <a:t>Передача финансирования </a:t>
            </a:r>
            <a:br>
              <a:rPr lang="ru-RU" sz="1512" b="1" dirty="0">
                <a:solidFill>
                  <a:srgbClr val="C00000"/>
                </a:solidFill>
              </a:rPr>
            </a:br>
            <a:r>
              <a:rPr lang="ru-RU" sz="1512" b="1" dirty="0">
                <a:solidFill>
                  <a:srgbClr val="C00000"/>
                </a:solidFill>
              </a:rPr>
              <a:t>и закрытия рисков</a:t>
            </a:r>
            <a:br>
              <a:rPr lang="ru-RU" sz="1512" b="1" dirty="0">
                <a:solidFill>
                  <a:srgbClr val="C00000"/>
                </a:solidFill>
              </a:rPr>
            </a:br>
            <a:r>
              <a:rPr lang="ru-RU" sz="1512" b="1" dirty="0">
                <a:solidFill>
                  <a:srgbClr val="C00000"/>
                </a:solidFill>
              </a:rPr>
              <a:t>(с минимальным участием клиента)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65098" y="5421209"/>
            <a:ext cx="2261514" cy="2831544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ts val="756"/>
              </a:spcBef>
            </a:pPr>
            <a:r>
              <a:rPr lang="ru-RU" sz="1600" b="1" dirty="0" smtClean="0">
                <a:solidFill>
                  <a:schemeClr val="accent1"/>
                </a:solidFill>
              </a:rPr>
              <a:t>Синергия поддержки</a:t>
            </a:r>
            <a:r>
              <a:rPr lang="ru-RU" sz="1400" b="1" dirty="0" smtClean="0">
                <a:solidFill>
                  <a:schemeClr val="accent1"/>
                </a:solidFill>
              </a:rPr>
              <a:t>:</a:t>
            </a:r>
          </a:p>
          <a:p>
            <a:pPr marL="226029" indent="-226029" algn="just">
              <a:spcBef>
                <a:spcPts val="756"/>
              </a:spcBef>
              <a:buFont typeface="Wingdings" panose="05000000000000000000" pitchFamily="2" charset="2"/>
              <a:buChar char="ü"/>
            </a:pPr>
            <a:r>
              <a:rPr lang="ru-RU" sz="1400" dirty="0" smtClean="0"/>
              <a:t>Разделение стадий и профиля рисков между участниками</a:t>
            </a:r>
            <a:endParaRPr lang="ru-RU" sz="1400" dirty="0"/>
          </a:p>
          <a:p>
            <a:pPr marL="226029" indent="-226029" algn="just">
              <a:spcBef>
                <a:spcPts val="756"/>
              </a:spcBef>
              <a:buFont typeface="Wingdings" panose="05000000000000000000" pitchFamily="2" charset="2"/>
              <a:buChar char="ü"/>
            </a:pPr>
            <a:r>
              <a:rPr lang="ru-RU" sz="1400" dirty="0" smtClean="0"/>
              <a:t>Сокращение </a:t>
            </a:r>
            <a:r>
              <a:rPr lang="ru-RU" sz="1400" dirty="0"/>
              <a:t>сроков </a:t>
            </a:r>
            <a:r>
              <a:rPr lang="ru-RU" sz="1400" dirty="0" smtClean="0"/>
              <a:t>рассмотрения заявок</a:t>
            </a:r>
            <a:endParaRPr lang="ru-RU" sz="1400" dirty="0"/>
          </a:p>
          <a:p>
            <a:pPr marL="226029" indent="-226029" algn="just">
              <a:spcBef>
                <a:spcPts val="756"/>
              </a:spcBef>
              <a:buFont typeface="Wingdings" panose="05000000000000000000" pitchFamily="2" charset="2"/>
              <a:buChar char="ü"/>
            </a:pPr>
            <a:r>
              <a:rPr lang="ru-RU" sz="1400" dirty="0" smtClean="0"/>
              <a:t>Снижение % ставки </a:t>
            </a:r>
            <a:r>
              <a:rPr lang="ru-RU" sz="1400" dirty="0"/>
              <a:t>для </a:t>
            </a:r>
            <a:r>
              <a:rPr lang="ru-RU" sz="1400" dirty="0" smtClean="0"/>
              <a:t>экспортеров в сфере высоких технологий</a:t>
            </a:r>
            <a:endParaRPr lang="ru-RU" sz="14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07818" y="7726757"/>
            <a:ext cx="3471276" cy="78483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solidFill>
                  <a:schemeClr val="tx2"/>
                </a:solidFill>
              </a:rPr>
              <a:t>Разделение рисков в соответствии с профилем участников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89" b="17134"/>
          <a:stretch/>
        </p:blipFill>
        <p:spPr>
          <a:xfrm>
            <a:off x="92971" y="6392122"/>
            <a:ext cx="1764875" cy="481570"/>
          </a:xfrm>
          <a:prstGeom prst="rect">
            <a:avLst/>
          </a:prstGeom>
        </p:spPr>
      </p:pic>
      <p:pic>
        <p:nvPicPr>
          <p:cNvPr id="47" name="Picture 2" descr="https://corpmsp.ru/upload/logo/msp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71" y="6804208"/>
            <a:ext cx="1672825" cy="59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7A678781-302E-4977-89B7-5B8D41D0D626}"/>
              </a:ext>
            </a:extLst>
          </p:cNvPr>
          <p:cNvSpPr/>
          <p:nvPr/>
        </p:nvSpPr>
        <p:spPr>
          <a:xfrm>
            <a:off x="0" y="4783"/>
            <a:ext cx="12585139" cy="729393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kern="0" spc="-100" dirty="0" smtClean="0">
                <a:solidFill>
                  <a:srgbClr val="FFFFFF"/>
                </a:solidFill>
                <a:cs typeface="Arial"/>
              </a:rPr>
              <a:t>Модель комплексной поддержки субъектов МСП – экспортеров </a:t>
            </a:r>
          </a:p>
          <a:p>
            <a:pPr algn="ctr"/>
            <a:r>
              <a:rPr lang="ru-RU" sz="2000" b="1" kern="0" spc="-100" dirty="0" err="1" smtClean="0">
                <a:solidFill>
                  <a:srgbClr val="FFFFFF"/>
                </a:solidFill>
                <a:cs typeface="Arial"/>
              </a:rPr>
              <a:t>Комплементарность</a:t>
            </a:r>
            <a:r>
              <a:rPr lang="ru-RU" sz="2000" b="1" kern="0" spc="-100" dirty="0" smtClean="0">
                <a:solidFill>
                  <a:srgbClr val="FFFFFF"/>
                </a:solidFill>
                <a:cs typeface="Arial"/>
              </a:rPr>
              <a:t> механизмов поддержки (вариант 2)</a:t>
            </a:r>
            <a:endParaRPr lang="ru-RU" sz="2000" b="1" kern="0" spc="-1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sz="100" dirty="0"/>
          </a:p>
        </p:txBody>
      </p:sp>
      <p:sp>
        <p:nvSpPr>
          <p:cNvPr id="53" name="Номер слайда 2"/>
          <p:cNvSpPr txBox="1">
            <a:spLocks/>
          </p:cNvSpPr>
          <p:nvPr/>
        </p:nvSpPr>
        <p:spPr>
          <a:xfrm>
            <a:off x="11152188" y="8242825"/>
            <a:ext cx="1008225" cy="272742"/>
          </a:xfr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79191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58383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7574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16765" algn="l" rtl="0" fontAlgn="base">
              <a:spcBef>
                <a:spcPct val="0"/>
              </a:spcBef>
              <a:spcAft>
                <a:spcPct val="0"/>
              </a:spcAft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395957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875148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354339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33531" algn="l" defTabSz="958383" rtl="0" eaLnBrk="1" latinLnBrk="0" hangingPunct="1">
              <a:defRPr sz="2119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5" name="Номер слайда 2"/>
          <p:cNvSpPr txBox="1">
            <a:spLocks/>
          </p:cNvSpPr>
          <p:nvPr/>
        </p:nvSpPr>
        <p:spPr>
          <a:xfrm>
            <a:off x="12225677" y="8397775"/>
            <a:ext cx="1008225" cy="27274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1272">
                <a:solidFill>
                  <a:schemeClr val="tx1"/>
                </a:solidFill>
                <a:latin typeface="+mn-lt"/>
              </a:defRPr>
            </a:lvl2pPr>
            <a:lvl3pPr marL="242962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1272">
                <a:solidFill>
                  <a:schemeClr val="tx1"/>
                </a:solidFill>
                <a:latin typeface="+mn-lt"/>
              </a:defRPr>
            </a:lvl3pPr>
            <a:lvl4pPr marL="476432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1145">
                <a:solidFill>
                  <a:schemeClr val="tx1"/>
                </a:solidFill>
                <a:latin typeface="+mn-lt"/>
              </a:defRPr>
            </a:lvl4pPr>
            <a:lvl5pPr marL="719391" indent="0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None/>
              <a:defRPr sz="1145">
                <a:solidFill>
                  <a:schemeClr val="tx1"/>
                </a:solidFill>
                <a:latin typeface="+mn-lt"/>
              </a:defRPr>
            </a:lvl5pPr>
            <a:lvl6pPr marL="1495728" indent="-229675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Char char="‒"/>
              <a:defRPr sz="1145">
                <a:solidFill>
                  <a:schemeClr val="tx1"/>
                </a:solidFill>
                <a:latin typeface="+mn-lt"/>
              </a:defRPr>
            </a:lvl6pPr>
            <a:lvl7pPr marL="2042391" indent="-229675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Char char="‒"/>
              <a:defRPr sz="1145">
                <a:solidFill>
                  <a:schemeClr val="tx1"/>
                </a:solidFill>
                <a:latin typeface="+mn-lt"/>
              </a:defRPr>
            </a:lvl7pPr>
            <a:lvl8pPr marL="2589053" indent="-229675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Char char="‒"/>
              <a:defRPr sz="1145">
                <a:solidFill>
                  <a:schemeClr val="tx1"/>
                </a:solidFill>
                <a:latin typeface="+mn-lt"/>
              </a:defRPr>
            </a:lvl8pPr>
            <a:lvl9pPr marL="3135713" indent="-229675" algn="l" defTabSz="1218602" rtl="0" fontAlgn="base">
              <a:spcBef>
                <a:spcPct val="0"/>
              </a:spcBef>
              <a:spcAft>
                <a:spcPts val="359"/>
              </a:spcAft>
              <a:buFont typeface="Arial" pitchFamily="34" charset="0"/>
              <a:buChar char="‒"/>
              <a:defRPr sz="1145">
                <a:solidFill>
                  <a:schemeClr val="tx1"/>
                </a:solidFill>
                <a:latin typeface="+mn-lt"/>
              </a:defRPr>
            </a:lvl9pPr>
          </a:lstStyle>
          <a:p>
            <a:fld id="{BDBB2107-50E8-4020-A265-E2E05D6FF44D}" type="slidenum">
              <a:rPr lang="en-US" sz="1600" kern="0" smtClean="0">
                <a:solidFill>
                  <a:schemeClr val="bg1">
                    <a:lumMod val="65000"/>
                  </a:schemeClr>
                </a:solidFill>
              </a:rPr>
              <a:pPr/>
              <a:t>4</a:t>
            </a:fld>
            <a:endParaRPr lang="en-US" sz="1600" kern="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54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3" b="5469"/>
          <a:stretch/>
        </p:blipFill>
        <p:spPr bwMode="auto">
          <a:xfrm>
            <a:off x="1960039" y="6279764"/>
            <a:ext cx="1852406" cy="6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Рисунок 5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57" b="25665"/>
          <a:stretch/>
        </p:blipFill>
        <p:spPr>
          <a:xfrm>
            <a:off x="1924206" y="6866354"/>
            <a:ext cx="1813758" cy="598240"/>
          </a:xfrm>
          <a:prstGeom prst="rect">
            <a:avLst/>
          </a:prstGeom>
        </p:spPr>
      </p:pic>
      <p:sp>
        <p:nvSpPr>
          <p:cNvPr id="57" name="Прямоугольник 56"/>
          <p:cNvSpPr/>
          <p:nvPr/>
        </p:nvSpPr>
        <p:spPr>
          <a:xfrm>
            <a:off x="8937894" y="3872368"/>
            <a:ext cx="1240246" cy="2480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59" name="Прямоугольник 58"/>
          <p:cNvSpPr/>
          <p:nvPr/>
        </p:nvSpPr>
        <p:spPr>
          <a:xfrm>
            <a:off x="8937892" y="4111657"/>
            <a:ext cx="510011" cy="11146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70"/>
          </a:p>
        </p:txBody>
      </p:sp>
      <p:sp>
        <p:nvSpPr>
          <p:cNvPr id="41" name="TextBox 40"/>
          <p:cNvSpPr txBox="1"/>
          <p:nvPr/>
        </p:nvSpPr>
        <p:spPr>
          <a:xfrm>
            <a:off x="6662539" y="3784263"/>
            <a:ext cx="2675363" cy="557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12" b="1" dirty="0" err="1">
                <a:solidFill>
                  <a:schemeClr val="bg1"/>
                </a:solidFill>
              </a:rPr>
              <a:t>Постэкспортное</a:t>
            </a:r>
            <a:r>
              <a:rPr lang="ru-RU" sz="1512" b="1" dirty="0">
                <a:solidFill>
                  <a:schemeClr val="bg1"/>
                </a:solidFill>
              </a:rPr>
              <a:t> финансирование</a:t>
            </a:r>
            <a:endParaRPr lang="en-US" sz="1512" b="1" dirty="0">
              <a:solidFill>
                <a:schemeClr val="bg1"/>
              </a:solidFill>
            </a:endParaRPr>
          </a:p>
        </p:txBody>
      </p:sp>
      <p:pic>
        <p:nvPicPr>
          <p:cNvPr id="62" name="Рисунок 6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89" b="17134"/>
          <a:stretch/>
        </p:blipFill>
        <p:spPr>
          <a:xfrm>
            <a:off x="5980418" y="6514772"/>
            <a:ext cx="1877125" cy="481570"/>
          </a:xfrm>
          <a:prstGeom prst="rect">
            <a:avLst/>
          </a:prstGeom>
        </p:spPr>
      </p:pic>
      <p:pic>
        <p:nvPicPr>
          <p:cNvPr id="63" name="Picture 2" descr="https://corpmsp.ru/upload/logo/msp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418" y="6975509"/>
            <a:ext cx="1672825" cy="59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3" b="5469"/>
          <a:stretch/>
        </p:blipFill>
        <p:spPr bwMode="auto">
          <a:xfrm>
            <a:off x="5906751" y="5252608"/>
            <a:ext cx="1852406" cy="6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Рисунок 6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57" b="25665"/>
          <a:stretch/>
        </p:blipFill>
        <p:spPr>
          <a:xfrm>
            <a:off x="5870918" y="5889520"/>
            <a:ext cx="1813758" cy="598240"/>
          </a:xfrm>
          <a:prstGeom prst="rect">
            <a:avLst/>
          </a:prstGeom>
        </p:spPr>
      </p:pic>
      <p:pic>
        <p:nvPicPr>
          <p:cNvPr id="6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3" b="5469"/>
          <a:stretch/>
        </p:blipFill>
        <p:spPr bwMode="auto">
          <a:xfrm>
            <a:off x="8147854" y="5319574"/>
            <a:ext cx="1852406" cy="6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Рисунок 6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57" b="25665"/>
          <a:stretch/>
        </p:blipFill>
        <p:spPr>
          <a:xfrm>
            <a:off x="8112021" y="5956486"/>
            <a:ext cx="1813758" cy="598240"/>
          </a:xfrm>
          <a:prstGeom prst="rect">
            <a:avLst/>
          </a:prstGeom>
        </p:spPr>
      </p:pic>
      <p:cxnSp>
        <p:nvCxnSpPr>
          <p:cNvPr id="68" name="Прямая соединительная линия 67"/>
          <p:cNvCxnSpPr/>
          <p:nvPr/>
        </p:nvCxnSpPr>
        <p:spPr>
          <a:xfrm>
            <a:off x="8009827" y="5378375"/>
            <a:ext cx="0" cy="232871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6363602" y="7726757"/>
            <a:ext cx="3471276" cy="78483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solidFill>
                  <a:schemeClr val="tx2"/>
                </a:solidFill>
              </a:rPr>
              <a:t>Разделение рисков в соответствии с профилем участников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411642" y="5592681"/>
            <a:ext cx="1257717" cy="5577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b="1" dirty="0" smtClean="0"/>
              <a:t>Страховая</a:t>
            </a:r>
            <a:endParaRPr lang="ru-RU" sz="1512" b="1" dirty="0"/>
          </a:p>
          <a:p>
            <a:pPr algn="ctr"/>
            <a:r>
              <a:rPr lang="ru-RU" sz="1512" b="1" dirty="0"/>
              <a:t>поддержка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322438" y="4251249"/>
            <a:ext cx="1413207" cy="5577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12" b="1" dirty="0"/>
              <a:t>Гарантийная</a:t>
            </a:r>
            <a:br>
              <a:rPr lang="ru-RU" sz="1512" b="1" dirty="0"/>
            </a:br>
            <a:r>
              <a:rPr lang="ru-RU" sz="1512" b="1" dirty="0"/>
              <a:t>поддержка</a:t>
            </a:r>
            <a:endParaRPr lang="ru-RU" sz="1512" dirty="0"/>
          </a:p>
        </p:txBody>
      </p:sp>
    </p:spTree>
    <p:extLst>
      <p:ext uri="{BB962C8B-B14F-4D97-AF65-F5344CB8AC3E}">
        <p14:creationId xmlns:p14="http://schemas.microsoft.com/office/powerpoint/2010/main" val="330922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7A678781-302E-4977-89B7-5B8D41D0D626}"/>
              </a:ext>
            </a:extLst>
          </p:cNvPr>
          <p:cNvSpPr/>
          <p:nvPr/>
        </p:nvSpPr>
        <p:spPr>
          <a:xfrm>
            <a:off x="2344615" y="4783"/>
            <a:ext cx="10240524" cy="757217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kern="0" spc="-100" dirty="0" smtClean="0">
                <a:solidFill>
                  <a:srgbClr val="FFFFFF"/>
                </a:solidFill>
                <a:cs typeface="Arial"/>
              </a:rPr>
              <a:t>Специальный режим рассмотрения заявок </a:t>
            </a:r>
            <a:r>
              <a:rPr lang="ru-RU" sz="2400" b="1" dirty="0"/>
              <a:t>АО «</a:t>
            </a:r>
            <a:r>
              <a:rPr lang="ru-RU" sz="2400" b="1" dirty="0" err="1"/>
              <a:t>Росэксимбанк</a:t>
            </a:r>
            <a:r>
              <a:rPr lang="ru-RU" sz="2400" b="1" dirty="0"/>
              <a:t>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60231" y="2107817"/>
            <a:ext cx="4544810" cy="1031631"/>
          </a:xfrm>
          <a:prstGeom prst="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до 15 млн рублей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89901" y="2107818"/>
            <a:ext cx="4309917" cy="1031630"/>
          </a:xfrm>
          <a:prstGeom prst="rect">
            <a:avLst/>
          </a:prstGeom>
          <a:solidFill>
            <a:schemeClr val="bg1"/>
          </a:solidFill>
          <a:ln>
            <a:solidFill>
              <a:srgbClr val="1F4E79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Исключены документы  финансовой отчетности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21808" y="2108645"/>
            <a:ext cx="1591357" cy="1031631"/>
          </a:xfrm>
          <a:prstGeom prst="rect">
            <a:avLst/>
          </a:prstGeom>
          <a:ln>
            <a:solidFill>
              <a:srgbClr val="1F4E79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 3 дней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60231" y="3795940"/>
            <a:ext cx="4544810" cy="1031631"/>
          </a:xfrm>
          <a:prstGeom prst="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от 15 до 50 млн рублей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89901" y="3694184"/>
            <a:ext cx="4309917" cy="1235142"/>
          </a:xfrm>
          <a:prstGeom prst="rect">
            <a:avLst/>
          </a:prstGeom>
          <a:solidFill>
            <a:schemeClr val="bg1"/>
          </a:solidFill>
          <a:ln>
            <a:solidFill>
              <a:srgbClr val="1F4E79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Исключены: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ru-RU" sz="1800" b="1" dirty="0" smtClean="0">
                <a:solidFill>
                  <a:schemeClr val="tx1"/>
                </a:solidFill>
              </a:rPr>
              <a:t>поквартальные ОСВ;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ru-RU" sz="1800" b="1" dirty="0" smtClean="0">
                <a:solidFill>
                  <a:schemeClr val="tx1"/>
                </a:solidFill>
              </a:rPr>
              <a:t>справки кредиторов;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ru-RU" sz="1800" b="1" dirty="0" smtClean="0">
                <a:solidFill>
                  <a:schemeClr val="tx1"/>
                </a:solidFill>
              </a:rPr>
              <a:t>договоры с контрагентами 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60231" y="5466741"/>
            <a:ext cx="4544810" cy="1031631"/>
          </a:xfrm>
          <a:prstGeom prst="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от 50 до 100 млн рублей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089901" y="5198034"/>
            <a:ext cx="4309918" cy="1632296"/>
          </a:xfrm>
          <a:prstGeom prst="rect">
            <a:avLst/>
          </a:prstGeom>
          <a:solidFill>
            <a:schemeClr val="bg1"/>
          </a:solidFill>
          <a:ln>
            <a:solidFill>
              <a:srgbClr val="1F4E79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Исключены: 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ru-RU" sz="1600" b="1" dirty="0" smtClean="0">
                <a:solidFill>
                  <a:schemeClr val="tx1"/>
                </a:solidFill>
              </a:rPr>
              <a:t>справки кредиторов;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ru-RU" sz="1600" b="1" dirty="0" smtClean="0">
                <a:solidFill>
                  <a:schemeClr val="tx1"/>
                </a:solidFill>
              </a:rPr>
              <a:t>договоры </a:t>
            </a:r>
            <a:r>
              <a:rPr lang="ru-RU" sz="1600" b="1" dirty="0">
                <a:solidFill>
                  <a:schemeClr val="tx1"/>
                </a:solidFill>
              </a:rPr>
              <a:t>с </a:t>
            </a:r>
            <a:r>
              <a:rPr lang="ru-RU" sz="1600" b="1" dirty="0" smtClean="0">
                <a:solidFill>
                  <a:schemeClr val="tx1"/>
                </a:solidFill>
              </a:rPr>
              <a:t>контрагентами;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ru-RU" sz="1600" b="1" dirty="0" smtClean="0">
                <a:solidFill>
                  <a:schemeClr val="tx1"/>
                </a:solidFill>
              </a:rPr>
              <a:t>документы </a:t>
            </a:r>
            <a:r>
              <a:rPr lang="ru-RU" sz="1600" b="1" dirty="0">
                <a:solidFill>
                  <a:schemeClr val="tx1"/>
                </a:solidFill>
              </a:rPr>
              <a:t>целевого </a:t>
            </a:r>
            <a:r>
              <a:rPr lang="ru-RU" sz="1600" b="1" dirty="0" smtClean="0">
                <a:solidFill>
                  <a:schemeClr val="tx1"/>
                </a:solidFill>
              </a:rPr>
              <a:t>использования</a:t>
            </a:r>
          </a:p>
          <a:p>
            <a:r>
              <a:rPr lang="ru-RU" sz="1600" b="1" dirty="0" smtClean="0">
                <a:solidFill>
                  <a:schemeClr val="tx1"/>
                </a:solidFill>
              </a:rPr>
              <a:t>Сокращен перечень </a:t>
            </a:r>
            <a:r>
              <a:rPr lang="ru-RU" sz="1600" b="1" dirty="0">
                <a:solidFill>
                  <a:schemeClr val="tx1"/>
                </a:solidFill>
              </a:rPr>
              <a:t>документов при финансировании </a:t>
            </a:r>
            <a:r>
              <a:rPr lang="ru-RU" sz="1600" b="1" dirty="0" err="1" smtClean="0">
                <a:solidFill>
                  <a:schemeClr val="tx1"/>
                </a:solidFill>
              </a:rPr>
              <a:t>инвестпроектов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0231" y="7099038"/>
            <a:ext cx="4544810" cy="1031631"/>
          </a:xfrm>
          <a:prstGeom prst="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свыше 100  млн рублей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089901" y="7099039"/>
            <a:ext cx="4309917" cy="1031631"/>
          </a:xfrm>
          <a:prstGeom prst="rect">
            <a:avLst/>
          </a:prstGeom>
          <a:solidFill>
            <a:schemeClr val="bg1"/>
          </a:solidFill>
          <a:ln>
            <a:solidFill>
              <a:srgbClr val="1F4E79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Комплект приведен в соответствие с набором документов, запрашиваемых АО «</a:t>
            </a:r>
            <a:r>
              <a:rPr lang="ru-RU" sz="1600" b="1" dirty="0" err="1" smtClean="0">
                <a:solidFill>
                  <a:schemeClr val="tx1"/>
                </a:solidFill>
              </a:rPr>
              <a:t>Росэксимбанк</a:t>
            </a:r>
            <a:r>
              <a:rPr lang="ru-RU" sz="1600" b="1" dirty="0" smtClean="0">
                <a:solidFill>
                  <a:schemeClr val="tx1"/>
                </a:solidFill>
              </a:rPr>
              <a:t>» у заемщиков</a:t>
            </a:r>
            <a:endParaRPr lang="ru-RU" sz="1600" b="1" dirty="0">
              <a:solidFill>
                <a:schemeClr val="tx1"/>
              </a:solidFill>
            </a:endParaRPr>
          </a:p>
        </p:txBody>
      </p:sp>
      <p:pic>
        <p:nvPicPr>
          <p:cNvPr id="20" name="Picture 2" descr="https://corpmsp.ru/upload/logo/msp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9" y="0"/>
            <a:ext cx="216049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227534" y="1237858"/>
            <a:ext cx="4677507" cy="4028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Сумма гарантийного покрытия</a:t>
            </a:r>
            <a:endParaRPr lang="ru-RU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242244" y="923475"/>
            <a:ext cx="2350483" cy="10316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1" dirty="0" smtClean="0"/>
              <a:t>Срок рассмотрения</a:t>
            </a:r>
          </a:p>
          <a:p>
            <a:pPr algn="ctr"/>
            <a:r>
              <a:rPr lang="ru-RU" sz="1800" b="1" dirty="0" smtClean="0"/>
              <a:t>(рабочих дней)</a:t>
            </a:r>
            <a:endParaRPr lang="ru-RU" sz="18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629604" y="1223162"/>
            <a:ext cx="4955535" cy="5439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Адаптированный комплект документов </a:t>
            </a:r>
            <a:r>
              <a:rPr lang="ru-RU" sz="2000" b="1" dirty="0" smtClean="0"/>
              <a:t>для </a:t>
            </a:r>
            <a:r>
              <a:rPr lang="ru-RU" sz="2000" b="1" dirty="0"/>
              <a:t>заемщиков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АО </a:t>
            </a:r>
            <a:r>
              <a:rPr lang="ru-RU" sz="2000" b="1" dirty="0"/>
              <a:t>«</a:t>
            </a:r>
            <a:r>
              <a:rPr lang="ru-RU" sz="2000" b="1" dirty="0" err="1"/>
              <a:t>Росэксимбанк</a:t>
            </a:r>
            <a:r>
              <a:rPr lang="ru-RU" sz="2000" b="1" dirty="0"/>
              <a:t>»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621808" y="3795940"/>
            <a:ext cx="1591357" cy="1031631"/>
          </a:xfrm>
          <a:prstGeom prst="rect">
            <a:avLst/>
          </a:prstGeom>
          <a:ln>
            <a:solidFill>
              <a:srgbClr val="1F4E79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 5 дней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5621808" y="5466740"/>
            <a:ext cx="1591357" cy="1031631"/>
          </a:xfrm>
          <a:prstGeom prst="rect">
            <a:avLst/>
          </a:prstGeom>
          <a:ln>
            <a:solidFill>
              <a:srgbClr val="1F4E79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 7 дней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621808" y="7099038"/>
            <a:ext cx="1591357" cy="1031631"/>
          </a:xfrm>
          <a:prstGeom prst="rect">
            <a:avLst/>
          </a:prstGeom>
          <a:ln>
            <a:solidFill>
              <a:srgbClr val="1F4E79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 10 дней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525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243104"/>
              </p:ext>
            </p:extLst>
          </p:nvPr>
        </p:nvGraphicFramePr>
        <p:xfrm>
          <a:off x="472173" y="1571036"/>
          <a:ext cx="11969208" cy="6213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19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26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138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91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8416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0527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Прямая гарантия для предэкспортного финансирования субъектов</a:t>
                      </a:r>
                      <a:r>
                        <a:rPr lang="ru-RU" sz="1600" b="1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МСП*</a:t>
                      </a:r>
                      <a:endParaRPr lang="ru-RU" altLang="ru-RU" sz="1600" b="1" kern="1200" dirty="0" smtClean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2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70%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от суммы основного долга по кредиту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</a:t>
                      </a:r>
                      <a:endParaRPr lang="ru-RU" sz="2400" b="0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2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мес.</a:t>
                      </a:r>
                    </a:p>
                    <a:p>
                      <a:pPr algn="ctr"/>
                      <a:endParaRPr lang="ru-RU" sz="2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2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184</a:t>
                      </a:r>
                      <a:endParaRPr lang="ru-RU" sz="2400" b="0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1093324" rtl="0" eaLnBrk="1" latinLnBrk="0" hangingPunct="1"/>
                      <a:r>
                        <a:rPr lang="ru-RU" sz="2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мес.</a:t>
                      </a:r>
                      <a:endParaRPr lang="ru-RU" sz="24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0,75% </a:t>
                      </a:r>
                      <a:r>
                        <a:rPr lang="en-US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800" b="1" kern="1200" baseline="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  <a:p>
                      <a:pPr algn="ctr"/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charset="0"/>
                        </a:rPr>
                        <a:t>при сумме гарантии более 500 млн р.</a:t>
                      </a:r>
                    </a:p>
                    <a:p>
                      <a:pPr algn="ctr"/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6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 цели исполнения экспортного контракта или осуществления регулярных экспортных поставок по экспортному контракту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6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6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6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 инвестиционные цели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6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5707509"/>
                  </a:ext>
                </a:extLst>
              </a:tr>
              <a:tr h="18737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Прямая гарантия для постэкспортного финансирования субъектов</a:t>
                      </a:r>
                      <a:r>
                        <a:rPr lang="ru-RU" sz="1600" b="1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МСП*</a:t>
                      </a:r>
                      <a:endParaRPr lang="ru-RU" sz="1600" b="1" u="none" strike="noStrike" kern="1200" dirty="0" smtClean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2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70 %</a:t>
                      </a:r>
                      <a:r>
                        <a:rPr lang="ru-RU" altLang="ru-RU" sz="1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от суммы основного долга по кредиту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28</a:t>
                      </a:r>
                      <a:endParaRPr lang="ru-RU" sz="2400" b="0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1093324" rtl="0" eaLnBrk="1" latinLnBrk="0" hangingPunct="1"/>
                      <a:r>
                        <a:rPr lang="ru-RU" sz="2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мес.</a:t>
                      </a:r>
                      <a:endParaRPr lang="ru-RU" sz="24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93324" rtl="0" eaLnBrk="1" latinLnBrk="0" hangingPunct="1"/>
                      <a:endParaRPr lang="ru-RU" sz="18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60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 цели финансирования дебиторской задолженности, возникающей в результате исполнения субъектом МСП обязательств по экспортному контракту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6042063"/>
                  </a:ext>
                </a:extLst>
              </a:tr>
              <a:tr h="22873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Гарантия с поручительством РГО  для экспортеров (Согарантия)*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28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 85 %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от суммы основного долга по кредиту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2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184</a:t>
                      </a:r>
                      <a:endParaRPr lang="ru-RU" sz="2400" b="0" kern="1200" dirty="0" smtClean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1093324" rtl="0" eaLnBrk="1" latinLnBrk="0" hangingPunct="1"/>
                      <a:r>
                        <a:rPr lang="ru-RU" sz="2400" b="1" kern="1200" dirty="0" smtClean="0">
                          <a:solidFill>
                            <a:srgbClr val="BB3E2D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мес.</a:t>
                      </a:r>
                    </a:p>
                    <a:p>
                      <a:pPr marL="0" algn="ctr" defTabSz="1093324" rtl="0" eaLnBrk="1" latinLnBrk="0" hangingPunct="1"/>
                      <a:endParaRPr lang="ru-RU" sz="24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kern="1200" dirty="0">
                        <a:solidFill>
                          <a:srgbClr val="BB3E2D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altLang="ru-RU" sz="16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совместно с РГО;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ru-RU" sz="1600" b="0" u="none" strike="noStrike" kern="120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 инвестиционные и оборотные цели, в том числе на цели исполнения экспортного контракта и финансирования</a:t>
                      </a:r>
                      <a:r>
                        <a:rPr lang="ru-RU" sz="1600" b="0" u="none" strike="noStrike" kern="1200" baseline="0" dirty="0" smtClean="0">
                          <a:solidFill>
                            <a:srgbClr val="49545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дебиторской задолженности</a:t>
                      </a:r>
                      <a:endParaRPr lang="ru-RU" altLang="ru-RU" sz="1600" b="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lang="ru-RU" sz="1600" u="none" strike="noStrike" kern="1200" dirty="0" smtClean="0">
                        <a:solidFill>
                          <a:srgbClr val="49545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2090770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967184"/>
              </p:ext>
            </p:extLst>
          </p:nvPr>
        </p:nvGraphicFramePr>
        <p:xfrm>
          <a:off x="186809" y="1129506"/>
          <a:ext cx="12143735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943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42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91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164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9612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97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Продукт </a:t>
                      </a:r>
                      <a:endParaRPr lang="en-US" sz="2000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20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Размер покрытия</a:t>
                      </a:r>
                      <a:endParaRPr lang="ru-RU" sz="20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20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Срок</a:t>
                      </a:r>
                      <a:endParaRPr lang="ru-RU" sz="20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Ставка</a:t>
                      </a: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2000" b="1" kern="1200" baseline="0" dirty="0" smtClean="0">
                          <a:solidFill>
                            <a:srgbClr val="495459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                 Примечание</a:t>
                      </a:r>
                      <a:endParaRPr lang="ru-RU" sz="2000" b="1" kern="1200" baseline="0" dirty="0">
                        <a:solidFill>
                          <a:srgbClr val="495459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416056" y="8131732"/>
            <a:ext cx="71422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C00000"/>
                </a:solidFill>
              </a:rPr>
              <a:t>* Планируется реализация в </a:t>
            </a:r>
            <a:r>
              <a:rPr lang="ru-RU" sz="1400" dirty="0">
                <a:solidFill>
                  <a:srgbClr val="C00000"/>
                </a:solidFill>
              </a:rPr>
              <a:t>соответствии с </a:t>
            </a:r>
            <a:r>
              <a:rPr lang="ru-RU" sz="1400" dirty="0" smtClean="0">
                <a:solidFill>
                  <a:srgbClr val="C00000"/>
                </a:solidFill>
              </a:rPr>
              <a:t>п.2.3. Дорожной карты от 11.06.2020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7A678781-302E-4977-89B7-5B8D41D0D626}"/>
              </a:ext>
            </a:extLst>
          </p:cNvPr>
          <p:cNvSpPr/>
          <p:nvPr/>
        </p:nvSpPr>
        <p:spPr>
          <a:xfrm>
            <a:off x="2197868" y="0"/>
            <a:ext cx="10385107" cy="762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2020">
              <a:defRPr/>
            </a:pPr>
            <a:r>
              <a:rPr lang="ru-RU" sz="2400" b="1" kern="0" spc="-100" dirty="0" smtClean="0">
                <a:solidFill>
                  <a:srgbClr val="FFFFFF"/>
                </a:solidFill>
                <a:cs typeface="Arial"/>
              </a:rPr>
              <a:t>Специальные гарантийные продукты АО «Корпорация «МСП», разработанные для включения </a:t>
            </a:r>
            <a:r>
              <a:rPr lang="ru-RU" sz="2400" b="1" kern="0" spc="-100" smtClean="0">
                <a:solidFill>
                  <a:srgbClr val="FFFFFF"/>
                </a:solidFill>
                <a:cs typeface="Arial"/>
              </a:rPr>
              <a:t>в коробочное решение с РЭБ</a:t>
            </a:r>
            <a:endParaRPr lang="ru-RU" sz="2400" b="1" kern="0" spc="-100" dirty="0">
              <a:solidFill>
                <a:srgbClr val="FFFFFF"/>
              </a:solidFill>
              <a:cs typeface="Arial"/>
            </a:endParaRPr>
          </a:p>
        </p:txBody>
      </p:sp>
      <p:pic>
        <p:nvPicPr>
          <p:cNvPr id="16" name="Picture 2" descr="https://corpmsp.ru/upload/logo/msp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9" y="0"/>
            <a:ext cx="216049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43705" y="4217646"/>
            <a:ext cx="14344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093324" fontAlgn="auto"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solidFill>
                  <a:srgbClr val="BB3E2D"/>
                </a:solidFill>
                <a:latin typeface="Arial Narrow" panose="020B0606020202030204" pitchFamily="34" charset="0"/>
                <a:cs typeface="+mn-cs"/>
              </a:rPr>
              <a:t>0,75% </a:t>
            </a:r>
            <a:r>
              <a:rPr lang="en-US" sz="1800" b="1" dirty="0">
                <a:solidFill>
                  <a:srgbClr val="BB3E2D"/>
                </a:solidFill>
                <a:latin typeface="Arial Narrow" panose="020B0606020202030204" pitchFamily="34" charset="0"/>
                <a:cs typeface="+mn-cs"/>
              </a:rPr>
              <a:t>/ </a:t>
            </a:r>
            <a:r>
              <a:rPr lang="ru-RU" sz="1800" b="1" dirty="0">
                <a:solidFill>
                  <a:srgbClr val="BB3E2D"/>
                </a:solidFill>
                <a:latin typeface="Arial Narrow" panose="020B0606020202030204" pitchFamily="34" charset="0"/>
                <a:cs typeface="+mn-cs"/>
              </a:rPr>
              <a:t>0,5%</a:t>
            </a:r>
          </a:p>
          <a:p>
            <a:pPr lvl="0" algn="ctr" defTabSz="1093324" fontAlgn="auto"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srgbClr val="FFFFFF">
                    <a:lumMod val="10000"/>
                  </a:srgbClr>
                </a:solidFill>
                <a:latin typeface="Arial Narrow" panose="020B0606020202030204" pitchFamily="34" charset="0"/>
                <a:cs typeface="Arial" charset="0"/>
              </a:rPr>
              <a:t>при сумме гарантии более 500 млн р.</a:t>
            </a:r>
          </a:p>
          <a:p>
            <a:pPr lvl="0" algn="ctr" defTabSz="1093324" fontAlgn="auto">
              <a:spcBef>
                <a:spcPts val="0"/>
              </a:spcBef>
              <a:spcAft>
                <a:spcPts val="0"/>
              </a:spcAft>
            </a:pPr>
            <a:endParaRPr lang="ru-RU" sz="1200" dirty="0">
              <a:solidFill>
                <a:srgbClr val="FFFFFF">
                  <a:lumMod val="10000"/>
                </a:srgbClr>
              </a:solidFill>
              <a:latin typeface="Arial Narrow" panose="020B0606020202030204" pitchFamily="34" charset="0"/>
              <a:cs typeface="Arial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060831" y="6244661"/>
            <a:ext cx="16002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093324" fontAlgn="auto"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solidFill>
                  <a:srgbClr val="BB3E2D"/>
                </a:solidFill>
                <a:latin typeface="Arial Narrow" panose="020B0606020202030204" pitchFamily="34" charset="0"/>
                <a:cs typeface="+mn-cs"/>
              </a:rPr>
              <a:t>0,75% </a:t>
            </a:r>
            <a:r>
              <a:rPr lang="en-US" sz="1800" b="1" dirty="0">
                <a:solidFill>
                  <a:srgbClr val="BB3E2D"/>
                </a:solidFill>
                <a:latin typeface="Arial Narrow" panose="020B0606020202030204" pitchFamily="34" charset="0"/>
                <a:cs typeface="+mn-cs"/>
              </a:rPr>
              <a:t>/ </a:t>
            </a:r>
            <a:r>
              <a:rPr lang="ru-RU" sz="1800" b="1" dirty="0">
                <a:solidFill>
                  <a:srgbClr val="BB3E2D"/>
                </a:solidFill>
                <a:latin typeface="Arial Narrow" panose="020B0606020202030204" pitchFamily="34" charset="0"/>
                <a:cs typeface="+mn-cs"/>
              </a:rPr>
              <a:t>0,5%</a:t>
            </a:r>
          </a:p>
          <a:p>
            <a:pPr lvl="0" algn="ctr" defTabSz="1093324" fontAlgn="auto"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srgbClr val="FFFFFF">
                    <a:lumMod val="10000"/>
                  </a:srgbClr>
                </a:solidFill>
                <a:latin typeface="Arial Narrow" panose="020B0606020202030204" pitchFamily="34" charset="0"/>
                <a:cs typeface="Arial" charset="0"/>
              </a:rPr>
              <a:t>при сумме гарантии более 500 млн р.</a:t>
            </a:r>
          </a:p>
          <a:p>
            <a:pPr lvl="0" algn="ctr" defTabSz="1093324" fontAlgn="auto">
              <a:spcBef>
                <a:spcPts val="0"/>
              </a:spcBef>
              <a:spcAft>
                <a:spcPts val="0"/>
              </a:spcAft>
            </a:pPr>
            <a:endParaRPr lang="ru-RU" sz="1200" dirty="0">
              <a:solidFill>
                <a:srgbClr val="FFFFFF">
                  <a:lumMod val="10000"/>
                </a:srgbClr>
              </a:solidFill>
              <a:latin typeface="Arial Narrow" panose="020B0606020202030204" pitchFamily="34" charset="0"/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2173" y="1571036"/>
            <a:ext cx="11969208" cy="20297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2173" y="3598051"/>
            <a:ext cx="11969208" cy="20297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2173" y="5627797"/>
            <a:ext cx="11969208" cy="21570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58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6">
            <a:extLst>
              <a:ext uri="{FF2B5EF4-FFF2-40B4-BE49-F238E27FC236}">
                <a16:creationId xmlns:a16="http://schemas.microsoft.com/office/drawing/2014/main" xmlns="" id="{73556017-6208-483A-891A-8DD8CCE21874}"/>
              </a:ext>
            </a:extLst>
          </p:cNvPr>
          <p:cNvSpPr/>
          <p:nvPr/>
        </p:nvSpPr>
        <p:spPr>
          <a:xfrm>
            <a:off x="309799" y="1205180"/>
            <a:ext cx="3364218" cy="6753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200">
              <a:solidFill>
                <a:srgbClr val="FFFFFF"/>
              </a:solidFill>
            </a:endParaRPr>
          </a:p>
        </p:txBody>
      </p:sp>
      <p:sp>
        <p:nvSpPr>
          <p:cNvPr id="5" name="Rectangle 862"/>
          <p:cNvSpPr/>
          <p:nvPr/>
        </p:nvSpPr>
        <p:spPr>
          <a:xfrm>
            <a:off x="584738" y="1470241"/>
            <a:ext cx="308810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sz="1400" dirty="0">
                <a:latin typeface="+mj-lt"/>
              </a:rPr>
              <a:t>Российская компания - экспортер</a:t>
            </a: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endParaRPr lang="en-US" altLang="ru-RU" sz="1400" dirty="0">
              <a:latin typeface="+mj-lt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altLang="ru-RU" sz="1400" dirty="0">
                <a:latin typeface="+mj-lt"/>
              </a:rPr>
              <a:t>заявитель включен в единый реестр субъектов малого и среднего предпринимательства и соответствующие требованиям Федерального закона от 24.07.2007 года № 209-ФЗ «О развитии малого и среднего предпринимательства в Российской Федерации»</a:t>
            </a:r>
          </a:p>
          <a:p>
            <a:pPr lvl="0">
              <a:tabLst>
                <a:tab pos="180975" algn="l"/>
              </a:tabLst>
            </a:pPr>
            <a:endParaRPr lang="ru-RU" altLang="ru-RU" sz="1400" dirty="0">
              <a:latin typeface="+mj-lt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sz="1400" dirty="0">
                <a:latin typeface="+mj-lt"/>
              </a:rPr>
              <a:t>доля Российской составляющей (стоимости сырья, материалов, комплектующих, работ и услуг, произведенных на территории РФ) в общей стоимости экспортного контракта -  не менее </a:t>
            </a:r>
            <a:r>
              <a:rPr lang="ru-RU" sz="1400" b="1" dirty="0">
                <a:solidFill>
                  <a:schemeClr val="accent1"/>
                </a:solidFill>
                <a:latin typeface="+mj-lt"/>
                <a:cs typeface="Arial" charset="0"/>
              </a:rPr>
              <a:t>50 %</a:t>
            </a: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ru-RU" altLang="ru-RU" sz="14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altLang="ru-RU" sz="1400" dirty="0">
                <a:latin typeface="+mj-lt"/>
              </a:rPr>
              <a:t>на цели реализации экспортного контракта финансирование  расходов, финансирование дебиторской </a:t>
            </a:r>
            <a:r>
              <a:rPr lang="ru-RU" altLang="ru-RU" sz="1400" dirty="0" smtClean="0">
                <a:latin typeface="+mj-lt"/>
              </a:rPr>
              <a:t>задолженности </a:t>
            </a:r>
            <a:r>
              <a:rPr lang="ru-RU" altLang="ru-RU" sz="1400" dirty="0"/>
              <a:t>(экспорт </a:t>
            </a:r>
            <a:r>
              <a:rPr lang="ru-RU" altLang="ru-RU" sz="1400" dirty="0" err="1" smtClean="0"/>
              <a:t>несырьевых</a:t>
            </a:r>
            <a:r>
              <a:rPr lang="ru-RU" altLang="ru-RU" sz="1400" dirty="0" smtClean="0"/>
              <a:t> и неэнергетических товаров)</a:t>
            </a:r>
            <a:endParaRPr lang="ru-RU" altLang="ru-RU" sz="1400" dirty="0">
              <a:latin typeface="+mj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170" y="115867"/>
            <a:ext cx="10408885" cy="698685"/>
          </a:xfrm>
          <a:noFill/>
        </p:spPr>
        <p:txBody>
          <a:bodyPr/>
          <a:lstStyle/>
          <a:p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Коробочное решение АО РОСЭКСИМБАНК и АО Корпорация МСП </a:t>
            </a:r>
            <a:b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</a:br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для  </a:t>
            </a:r>
            <a:r>
              <a:rPr lang="ru-RU" kern="0" spc="-100" dirty="0" err="1">
                <a:solidFill>
                  <a:srgbClr val="C00000"/>
                </a:solidFill>
                <a:latin typeface="+mj-lt"/>
                <a:cs typeface="Arial"/>
              </a:rPr>
              <a:t>предэкспортного</a:t>
            </a:r>
            <a:r>
              <a:rPr lang="ru-RU" kern="0" spc="-100" dirty="0">
                <a:solidFill>
                  <a:schemeClr val="bg1"/>
                </a:solidFill>
                <a:latin typeface="+mj-lt"/>
                <a:cs typeface="Arial"/>
              </a:rPr>
              <a:t> </a:t>
            </a:r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финансирования  экспортеров - субъектов </a:t>
            </a:r>
            <a:r>
              <a:rPr lang="ru-RU" kern="0" spc="-100" dirty="0" smtClean="0">
                <a:solidFill>
                  <a:schemeClr val="tx2"/>
                </a:solidFill>
                <a:latin typeface="+mj-lt"/>
                <a:cs typeface="Arial"/>
              </a:rPr>
              <a:t>МСП</a:t>
            </a:r>
            <a:endParaRPr lang="ru-RU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12139" y="1543692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50">
              <a:solidFill>
                <a:srgbClr val="000000"/>
              </a:solidFill>
            </a:endParaRPr>
          </a:p>
        </p:txBody>
      </p:sp>
      <p:cxnSp>
        <p:nvCxnSpPr>
          <p:cNvPr id="9" name="Прямая соединительная линия 71">
            <a:extLst>
              <a:ext uri="{FF2B5EF4-FFF2-40B4-BE49-F238E27FC236}">
                <a16:creationId xmlns:a16="http://schemas.microsoft.com/office/drawing/2014/main" xmlns="" id="{81FEDC2F-F8A8-4AF9-9A9E-FC5D8A45524B}"/>
              </a:ext>
            </a:extLst>
          </p:cNvPr>
          <p:cNvCxnSpPr>
            <a:cxnSpLocks/>
          </p:cNvCxnSpPr>
          <p:nvPr/>
        </p:nvCxnSpPr>
        <p:spPr>
          <a:xfrm>
            <a:off x="3673554" y="1218828"/>
            <a:ext cx="0" cy="6739388"/>
          </a:xfrm>
          <a:prstGeom prst="line">
            <a:avLst/>
          </a:prstGeom>
          <a:ln w="28575" cap="sq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grpSp>
        <p:nvGrpSpPr>
          <p:cNvPr id="10" name="Group 857">
            <a:extLst>
              <a:ext uri="{FF2B5EF4-FFF2-40B4-BE49-F238E27FC236}">
                <a16:creationId xmlns:a16="http://schemas.microsoft.com/office/drawing/2014/main" xmlns="" id="{2749A3A2-CA02-4A15-B440-5BD076F13ED3}"/>
              </a:ext>
            </a:extLst>
          </p:cNvPr>
          <p:cNvGrpSpPr/>
          <p:nvPr/>
        </p:nvGrpSpPr>
        <p:grpSpPr>
          <a:xfrm>
            <a:off x="3531081" y="4326236"/>
            <a:ext cx="340954" cy="540042"/>
            <a:chOff x="6413214" y="4013204"/>
            <a:chExt cx="457274" cy="621031"/>
          </a:xfrm>
        </p:grpSpPr>
        <p:sp>
          <p:nvSpPr>
            <p:cNvPr id="11" name="Isosceles Triangle 33">
              <a:extLst>
                <a:ext uri="{FF2B5EF4-FFF2-40B4-BE49-F238E27FC236}">
                  <a16:creationId xmlns:a16="http://schemas.microsoft.com/office/drawing/2014/main" xmlns="" id="{DDC0977E-B084-49F9-A9CD-29C1C974C1BE}"/>
                </a:ext>
              </a:extLst>
            </p:cNvPr>
            <p:cNvSpPr/>
            <p:nvPr/>
          </p:nvSpPr>
          <p:spPr bwMode="auto">
            <a:xfrm rot="5400000">
              <a:off x="6424636" y="4188383"/>
              <a:ext cx="621031" cy="270673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A32020"/>
                </a:solidFill>
                <a:effectLst/>
                <a:uLnTx/>
                <a:uFillTx/>
                <a:latin typeface="Franklin Gothic Book" pitchFamily="34" charset="0"/>
                <a:ea typeface="+mn-ea"/>
                <a:cs typeface="+mn-cs"/>
              </a:endParaRPr>
            </a:p>
          </p:txBody>
        </p:sp>
        <p:grpSp>
          <p:nvGrpSpPr>
            <p:cNvPr id="12" name="Group 35">
              <a:extLst>
                <a:ext uri="{FF2B5EF4-FFF2-40B4-BE49-F238E27FC236}">
                  <a16:creationId xmlns:a16="http://schemas.microsoft.com/office/drawing/2014/main" xmlns="" id="{0CC1111E-4AC6-4FA1-A5C9-400B5EC8B76B}"/>
                </a:ext>
              </a:extLst>
            </p:cNvPr>
            <p:cNvGrpSpPr/>
            <p:nvPr/>
          </p:nvGrpSpPr>
          <p:grpSpPr>
            <a:xfrm>
              <a:off x="6413214" y="4054195"/>
              <a:ext cx="318060" cy="539070"/>
              <a:chOff x="6702563" y="1522410"/>
              <a:chExt cx="280730" cy="723339"/>
            </a:xfrm>
          </p:grpSpPr>
          <p:sp>
            <p:nvSpPr>
              <p:cNvPr id="13" name="Isosceles Triangle 36">
                <a:extLst>
                  <a:ext uri="{FF2B5EF4-FFF2-40B4-BE49-F238E27FC236}">
                    <a16:creationId xmlns:a16="http://schemas.microsoft.com/office/drawing/2014/main" xmlns="" id="{80440A4B-CB0C-4A37-A5A7-10DB4027A689}"/>
                  </a:ext>
                </a:extLst>
              </p:cNvPr>
              <p:cNvSpPr/>
              <p:nvPr/>
            </p:nvSpPr>
            <p:spPr bwMode="auto">
              <a:xfrm rot="5400000">
                <a:off x="6515857" y="1778306"/>
                <a:ext cx="723331" cy="211540"/>
              </a:xfrm>
              <a:prstGeom prst="triangle">
                <a:avLst/>
              </a:prstGeom>
              <a:solidFill>
                <a:schemeClr val="bg1">
                  <a:lumMod val="75000"/>
                </a:schemeClr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57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A32020"/>
                  </a:solidFill>
                  <a:effectLst/>
                  <a:uLnTx/>
                  <a:uFillTx/>
                  <a:latin typeface="Franklin Gothic Book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Isosceles Triangle 37">
                <a:extLst>
                  <a:ext uri="{FF2B5EF4-FFF2-40B4-BE49-F238E27FC236}">
                    <a16:creationId xmlns:a16="http://schemas.microsoft.com/office/drawing/2014/main" xmlns="" id="{B363B360-5370-4187-B5D3-0245EB652606}"/>
                  </a:ext>
                </a:extLst>
              </p:cNvPr>
              <p:cNvSpPr/>
              <p:nvPr/>
            </p:nvSpPr>
            <p:spPr bwMode="auto">
              <a:xfrm rot="5400000">
                <a:off x="6446667" y="1778314"/>
                <a:ext cx="723331" cy="211540"/>
              </a:xfrm>
              <a:prstGeom prst="triangl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57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A32020"/>
                  </a:solidFill>
                  <a:effectLst/>
                  <a:uLnTx/>
                  <a:uFillTx/>
                  <a:latin typeface="Franklin Gothic Book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" name="Прямоугольник 16"/>
          <p:cNvSpPr/>
          <p:nvPr/>
        </p:nvSpPr>
        <p:spPr>
          <a:xfrm>
            <a:off x="317170" y="1223923"/>
            <a:ext cx="3499702" cy="247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Профиль получателя поддержки 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8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12139" y="2222361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19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12139" y="4585337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20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12139" y="6439445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02237" y="1708541"/>
            <a:ext cx="2133600" cy="52784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Сумма</a:t>
            </a:r>
            <a:r>
              <a:rPr lang="en-US" sz="1400" b="1" dirty="0" smtClean="0"/>
              <a:t> </a:t>
            </a:r>
            <a:r>
              <a:rPr lang="ru-RU" sz="1400" b="1" dirty="0" smtClean="0"/>
              <a:t>кредита</a:t>
            </a:r>
            <a:endParaRPr lang="ru-RU" sz="14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913586" y="1355017"/>
            <a:ext cx="4630152" cy="247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Параметры коробочного продукта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002237" y="1607412"/>
            <a:ext cx="21336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002237" y="2302016"/>
            <a:ext cx="2133600" cy="304797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Срок</a:t>
            </a:r>
            <a:endParaRPr lang="ru-RU" sz="14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002237" y="2670116"/>
            <a:ext cx="2133600" cy="723393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Ставка</a:t>
            </a:r>
            <a:endParaRPr lang="ru-RU" sz="14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2237" y="3480825"/>
            <a:ext cx="2133600" cy="233499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Обеспечение</a:t>
            </a:r>
            <a:endParaRPr lang="ru-RU" sz="14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002237" y="6865298"/>
            <a:ext cx="2133600" cy="1210364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Участники сделки</a:t>
            </a:r>
            <a:endParaRPr lang="ru-RU" sz="1400" b="1" dirty="0"/>
          </a:p>
        </p:txBody>
      </p:sp>
      <p:sp>
        <p:nvSpPr>
          <p:cNvPr id="28" name="Rectangle 862"/>
          <p:cNvSpPr/>
          <p:nvPr/>
        </p:nvSpPr>
        <p:spPr>
          <a:xfrm>
            <a:off x="6241410" y="1626292"/>
            <a:ext cx="6013294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latin typeface="+mj-lt"/>
              </a:rPr>
              <a:t>до </a:t>
            </a:r>
            <a:r>
              <a:rPr lang="ru-RU" altLang="ru-RU" sz="1800" b="1" dirty="0">
                <a:solidFill>
                  <a:schemeClr val="tx2"/>
                </a:solidFill>
                <a:latin typeface="+mj-lt"/>
              </a:rPr>
              <a:t>2</a:t>
            </a:r>
            <a:r>
              <a:rPr lang="ru-RU" altLang="ru-RU" sz="1800" b="1" dirty="0" smtClean="0">
                <a:solidFill>
                  <a:schemeClr val="tx2"/>
                </a:solidFill>
                <a:latin typeface="+mj-lt"/>
              </a:rPr>
              <a:t>0</a:t>
            </a:r>
            <a:r>
              <a:rPr lang="ru-RU" altLang="ru-RU" sz="14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ru-RU" altLang="ru-RU" sz="1400" dirty="0">
                <a:latin typeface="+mj-lt"/>
              </a:rPr>
              <a:t>млн </a:t>
            </a:r>
            <a:r>
              <a:rPr lang="ru-RU" altLang="ru-RU" sz="1400" dirty="0" smtClean="0">
                <a:latin typeface="+mj-lt"/>
              </a:rPr>
              <a:t>рублей</a:t>
            </a:r>
            <a:endParaRPr lang="ru-RU" altLang="ru-RU" sz="1400" dirty="0">
              <a:latin typeface="+mj-lt"/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latin typeface="+mj-lt"/>
              </a:rPr>
              <a:t>не более </a:t>
            </a:r>
            <a:r>
              <a:rPr lang="ru-RU" altLang="ru-RU" sz="1800" b="1" dirty="0">
                <a:solidFill>
                  <a:schemeClr val="tx2"/>
                </a:solidFill>
                <a:latin typeface="+mj-lt"/>
              </a:rPr>
              <a:t>85%</a:t>
            </a:r>
            <a:r>
              <a:rPr lang="ru-RU" alt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altLang="ru-RU" sz="1400" dirty="0">
                <a:latin typeface="+mj-lt"/>
              </a:rPr>
              <a:t>от суммы экспортного контракта</a:t>
            </a:r>
          </a:p>
        </p:txBody>
      </p:sp>
      <p:cxnSp>
        <p:nvCxnSpPr>
          <p:cNvPr id="29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2274489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1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2619249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2" name="Rectangle 862"/>
          <p:cNvSpPr/>
          <p:nvPr/>
        </p:nvSpPr>
        <p:spPr>
          <a:xfrm>
            <a:off x="6241410" y="2299036"/>
            <a:ext cx="6013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altLang="ru-RU" sz="1800" b="1" dirty="0" smtClean="0">
                <a:solidFill>
                  <a:schemeClr val="tx2"/>
                </a:solidFill>
                <a:latin typeface="+mj-lt"/>
              </a:rPr>
              <a:t>24</a:t>
            </a:r>
            <a:r>
              <a:rPr lang="ru-RU" altLang="ru-RU" sz="1400" dirty="0" smtClean="0">
                <a:latin typeface="+mj-lt"/>
              </a:rPr>
              <a:t> месяца</a:t>
            </a:r>
            <a:endParaRPr lang="ru-RU" altLang="ru-RU" sz="1400" dirty="0">
              <a:latin typeface="+mj-lt"/>
            </a:endParaRPr>
          </a:p>
        </p:txBody>
      </p:sp>
      <p:sp>
        <p:nvSpPr>
          <p:cNvPr id="34" name="Rectangle 862"/>
          <p:cNvSpPr/>
          <p:nvPr/>
        </p:nvSpPr>
        <p:spPr>
          <a:xfrm>
            <a:off x="6241410" y="2560541"/>
            <a:ext cx="6013294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+mj-lt"/>
              </a:rPr>
              <a:t>9%</a:t>
            </a:r>
            <a:endParaRPr lang="ru-RU" sz="1800" dirty="0">
              <a:latin typeface="+mj-lt"/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+mj-lt"/>
              </a:rPr>
              <a:t>4%  </a:t>
            </a:r>
            <a:r>
              <a:rPr lang="ru-RU" sz="1400" b="1" dirty="0" smtClean="0">
                <a:latin typeface="+mj-lt"/>
              </a:rPr>
              <a:t>- </a:t>
            </a:r>
            <a:r>
              <a:rPr lang="ru-RU" sz="1400" dirty="0" smtClean="0">
                <a:latin typeface="+mj-lt"/>
              </a:rPr>
              <a:t>при </a:t>
            </a:r>
            <a:r>
              <a:rPr lang="ru-RU" sz="1400" dirty="0">
                <a:latin typeface="+mj-lt"/>
              </a:rPr>
              <a:t>кредитовании </a:t>
            </a:r>
            <a:r>
              <a:rPr lang="ru-RU" sz="1400" dirty="0" smtClean="0">
                <a:latin typeface="+mj-lt"/>
              </a:rPr>
              <a:t>экспорта  </a:t>
            </a:r>
            <a:r>
              <a:rPr lang="ru-RU" sz="1400" dirty="0">
                <a:latin typeface="+mj-lt"/>
              </a:rPr>
              <a:t>высокотехнологичной российской </a:t>
            </a:r>
            <a:r>
              <a:rPr lang="ru-RU" sz="1400" dirty="0" smtClean="0">
                <a:latin typeface="+mj-lt"/>
              </a:rPr>
              <a:t> </a:t>
            </a:r>
            <a:r>
              <a:rPr lang="ru-RU" sz="1400" dirty="0">
                <a:latin typeface="+mj-lt"/>
              </a:rPr>
              <a:t>продукции</a:t>
            </a:r>
          </a:p>
        </p:txBody>
      </p:sp>
      <p:cxnSp>
        <p:nvCxnSpPr>
          <p:cNvPr id="35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3428713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6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6797810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7" name="Rectangle 862"/>
          <p:cNvSpPr/>
          <p:nvPr/>
        </p:nvSpPr>
        <p:spPr>
          <a:xfrm>
            <a:off x="6224488" y="3724187"/>
            <a:ext cx="6275621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400" b="1" dirty="0">
                <a:solidFill>
                  <a:schemeClr val="tx2"/>
                </a:solidFill>
              </a:rPr>
              <a:t>Гарантия Корпорации МСП:</a:t>
            </a:r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400" dirty="0"/>
              <a:t>Покрытие: </a:t>
            </a:r>
            <a:r>
              <a:rPr lang="ru-RU" altLang="ru-RU" sz="1600" b="1" dirty="0">
                <a:solidFill>
                  <a:schemeClr val="tx2"/>
                </a:solidFill>
                <a:cs typeface="Arial" charset="0"/>
              </a:rPr>
              <a:t>70%</a:t>
            </a:r>
            <a:r>
              <a:rPr lang="ru-RU" altLang="ru-RU" sz="1800" b="1" dirty="0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ru-RU" altLang="ru-RU" sz="1400" dirty="0"/>
              <a:t>от суммы основного долга по </a:t>
            </a:r>
            <a:r>
              <a:rPr lang="ru-RU" altLang="ru-RU" sz="1400" dirty="0" smtClean="0"/>
              <a:t>кредиту / </a:t>
            </a:r>
            <a:br>
              <a:rPr lang="ru-RU" altLang="ru-RU" sz="1400" dirty="0" smtClean="0"/>
            </a:br>
            <a:r>
              <a:rPr lang="ru-RU" altLang="ru-RU" sz="1400" dirty="0" smtClean="0"/>
              <a:t>до </a:t>
            </a:r>
            <a:r>
              <a:rPr lang="ru-RU" altLang="ru-RU" sz="1600" b="1" dirty="0">
                <a:solidFill>
                  <a:schemeClr val="tx2"/>
                </a:solidFill>
              </a:rPr>
              <a:t>85%</a:t>
            </a:r>
            <a:r>
              <a:rPr lang="ru-RU" altLang="ru-RU" sz="1400" b="1" dirty="0">
                <a:solidFill>
                  <a:schemeClr val="tx2"/>
                </a:solidFill>
              </a:rPr>
              <a:t> </a:t>
            </a:r>
            <a:r>
              <a:rPr lang="ru-RU" altLang="ru-RU" sz="1400" dirty="0"/>
              <a:t>от суммы основного долга по кредиту при </a:t>
            </a:r>
            <a:r>
              <a:rPr lang="ru-RU" altLang="ru-RU" sz="1400" dirty="0" err="1"/>
              <a:t>Согарантии</a:t>
            </a:r>
            <a:endParaRPr lang="en-US" altLang="ru-RU" sz="1400" dirty="0"/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400" dirty="0"/>
              <a:t>Срок: </a:t>
            </a:r>
            <a:r>
              <a:rPr lang="ru-RU" altLang="ru-RU" sz="1600" b="1" dirty="0">
                <a:solidFill>
                  <a:schemeClr val="tx2"/>
                </a:solidFill>
              </a:rPr>
              <a:t>28 месяцев</a:t>
            </a:r>
            <a:endParaRPr lang="ru-RU" altLang="ru-RU" sz="1400" b="1" dirty="0">
              <a:solidFill>
                <a:schemeClr val="tx2"/>
              </a:solidFill>
            </a:endParaRPr>
          </a:p>
          <a:p>
            <a:pPr marL="764941" lvl="1" indent="-285750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400" dirty="0"/>
              <a:t>Ставка</a:t>
            </a:r>
            <a:r>
              <a:rPr lang="ru-RU" altLang="ru-RU" sz="1400" b="1" dirty="0"/>
              <a:t>: </a:t>
            </a:r>
            <a:r>
              <a:rPr lang="ru-RU" altLang="ru-RU" sz="1600" b="1" dirty="0">
                <a:solidFill>
                  <a:schemeClr val="tx2"/>
                </a:solidFill>
              </a:rPr>
              <a:t>0,75%</a:t>
            </a:r>
            <a:r>
              <a:rPr lang="ru-RU" altLang="ru-RU" sz="1600" b="1" dirty="0"/>
              <a:t> </a:t>
            </a:r>
            <a:r>
              <a:rPr lang="ru-RU" altLang="ru-RU" sz="1400" dirty="0"/>
              <a:t>годовых от суммы гарантии </a:t>
            </a:r>
            <a:r>
              <a:rPr lang="ru-RU" altLang="ru-RU" sz="1400" dirty="0" smtClean="0"/>
              <a:t>Корпорации / </a:t>
            </a:r>
            <a:r>
              <a:rPr lang="ru-RU" altLang="ru-RU" sz="1400" dirty="0" err="1" smtClean="0"/>
              <a:t>Согарантии</a:t>
            </a:r>
            <a:r>
              <a:rPr lang="ru-RU" altLang="ru-RU" sz="1400" dirty="0" smtClean="0"/>
              <a:t> </a:t>
            </a:r>
            <a:r>
              <a:rPr lang="ru-RU" altLang="ru-RU" sz="1400" dirty="0"/>
              <a:t>РГО</a:t>
            </a:r>
            <a:endParaRPr lang="ru-RU" sz="1400" dirty="0"/>
          </a:p>
          <a:p>
            <a:pPr marL="265113" lvl="0" indent="-265113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 smtClean="0">
                <a:latin typeface="+mj-lt"/>
              </a:rPr>
              <a:t>Поручительство </a:t>
            </a:r>
            <a:r>
              <a:rPr lang="ru-RU" sz="1400" dirty="0" err="1">
                <a:latin typeface="+mj-lt"/>
              </a:rPr>
              <a:t>бенефициарных</a:t>
            </a:r>
            <a:r>
              <a:rPr lang="ru-RU" sz="1400" dirty="0">
                <a:latin typeface="+mj-lt"/>
              </a:rPr>
              <a:t> владельцев </a:t>
            </a:r>
            <a:r>
              <a:rPr lang="ru-RU" sz="1400" dirty="0" smtClean="0">
                <a:latin typeface="+mj-lt"/>
              </a:rPr>
              <a:t>бизнеса</a:t>
            </a:r>
            <a:r>
              <a:rPr lang="ru-RU" altLang="ru-RU" sz="1400" baseline="30000" dirty="0" smtClean="0"/>
              <a:t>1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002237" y="5887179"/>
            <a:ext cx="2133600" cy="852574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Сроки рассмотрения</a:t>
            </a:r>
            <a:endParaRPr lang="ru-RU" sz="1400" b="1" dirty="0"/>
          </a:p>
        </p:txBody>
      </p:sp>
      <p:cxnSp>
        <p:nvCxnSpPr>
          <p:cNvPr id="39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5883309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40" name="Rectangle 862"/>
          <p:cNvSpPr/>
          <p:nvPr/>
        </p:nvSpPr>
        <p:spPr>
          <a:xfrm>
            <a:off x="6241410" y="5928745"/>
            <a:ext cx="601329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altLang="ru-RU" sz="1400" dirty="0" smtClean="0">
                <a:latin typeface="+mj-lt"/>
              </a:rPr>
              <a:t>Специальный </a:t>
            </a:r>
            <a:r>
              <a:rPr lang="ru-RU" altLang="ru-RU" sz="1400" dirty="0">
                <a:latin typeface="+mj-lt"/>
              </a:rPr>
              <a:t>режим </a:t>
            </a:r>
            <a:r>
              <a:rPr lang="ru-RU" altLang="ru-RU" sz="1400" dirty="0" smtClean="0">
                <a:latin typeface="+mj-lt"/>
              </a:rPr>
              <a:t>рассмотрения</a:t>
            </a:r>
            <a:r>
              <a:rPr lang="ru-RU" altLang="ru-RU" sz="1400" baseline="30000" dirty="0" smtClean="0">
                <a:latin typeface="+mj-lt"/>
              </a:rPr>
              <a:t>2</a:t>
            </a:r>
            <a:r>
              <a:rPr lang="ru-RU" altLang="ru-RU" sz="1400" dirty="0" smtClean="0">
                <a:latin typeface="+mj-lt"/>
              </a:rPr>
              <a:t> </a:t>
            </a:r>
            <a:r>
              <a:rPr lang="ru-RU" altLang="ru-RU" sz="1400" dirty="0">
                <a:latin typeface="+mj-lt"/>
              </a:rPr>
              <a:t>заявок на получение независимой гарантии Корпорации </a:t>
            </a:r>
            <a:r>
              <a:rPr lang="ru-RU" altLang="ru-RU" sz="1400" dirty="0" smtClean="0">
                <a:latin typeface="+mj-lt"/>
              </a:rPr>
              <a:t>со </a:t>
            </a:r>
            <a:r>
              <a:rPr lang="ru-RU" altLang="ru-RU" sz="1400" dirty="0">
                <a:latin typeface="+mj-lt"/>
              </a:rPr>
              <a:t>сроками принятия решения в течение</a:t>
            </a:r>
            <a:r>
              <a:rPr lang="ru-RU" altLang="ru-RU" sz="1400" b="1" dirty="0">
                <a:solidFill>
                  <a:schemeClr val="tx2"/>
                </a:solidFill>
                <a:latin typeface="+mj-lt"/>
              </a:rPr>
              <a:t>  </a:t>
            </a:r>
            <a:r>
              <a:rPr lang="ru-RU" altLang="ru-RU" sz="1600" b="1" dirty="0" smtClean="0">
                <a:solidFill>
                  <a:schemeClr val="tx2"/>
                </a:solidFill>
                <a:latin typeface="+mj-lt"/>
              </a:rPr>
              <a:t>3-х </a:t>
            </a:r>
            <a:r>
              <a:rPr lang="ru-RU" altLang="ru-RU" sz="1600" b="1" dirty="0">
                <a:solidFill>
                  <a:schemeClr val="tx2"/>
                </a:solidFill>
                <a:latin typeface="+mj-lt"/>
              </a:rPr>
              <a:t>рабочих дней</a:t>
            </a:r>
          </a:p>
        </p:txBody>
      </p:sp>
      <p:pic>
        <p:nvPicPr>
          <p:cNvPr id="41" name="Picture 2" descr="https://api.mainfin.ru/bank_logo/logos/eximbank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/>
          <a:stretch/>
        </p:blipFill>
        <p:spPr bwMode="auto">
          <a:xfrm>
            <a:off x="6605998" y="6845968"/>
            <a:ext cx="2055681" cy="82161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https://corpmsp.ru/upload/logo/msp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2049" y="6924425"/>
            <a:ext cx="1855344" cy="65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ик 42"/>
          <p:cNvSpPr/>
          <p:nvPr/>
        </p:nvSpPr>
        <p:spPr>
          <a:xfrm>
            <a:off x="6519692" y="7596399"/>
            <a:ext cx="2698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200" dirty="0" smtClean="0">
                <a:latin typeface="+mj-lt"/>
              </a:rPr>
              <a:t>«Финансирование </a:t>
            </a:r>
            <a:r>
              <a:rPr lang="ru-RU" sz="1200" dirty="0">
                <a:latin typeface="+mj-lt"/>
              </a:rPr>
              <a:t>расходов по экспортному </a:t>
            </a:r>
            <a:r>
              <a:rPr lang="ru-RU" sz="1200" dirty="0" smtClean="0">
                <a:latin typeface="+mj-lt"/>
              </a:rPr>
              <a:t>контракту»</a:t>
            </a:r>
            <a:endParaRPr lang="ru-RU" altLang="ru-RU" sz="1200" dirty="0">
              <a:latin typeface="+mj-lt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9128829" y="7578801"/>
            <a:ext cx="3125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+mj-lt"/>
              </a:rPr>
              <a:t>«Гарантия для </a:t>
            </a:r>
            <a:r>
              <a:rPr lang="ru-RU" sz="1200" dirty="0" err="1">
                <a:latin typeface="+mj-lt"/>
              </a:rPr>
              <a:t>предэкспортного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smtClean="0">
                <a:latin typeface="+mj-lt"/>
              </a:rPr>
              <a:t>финансирования</a:t>
            </a:r>
            <a:r>
              <a:rPr lang="ru-RU" altLang="ru-RU" sz="1200" baseline="30000" dirty="0" smtClean="0"/>
              <a:t>3 </a:t>
            </a:r>
            <a:r>
              <a:rPr lang="en-US" altLang="ru-RU" sz="1200" dirty="0" smtClean="0">
                <a:solidFill>
                  <a:srgbClr val="495459"/>
                </a:solidFill>
                <a:latin typeface="Arial Narrow" panose="020B0606020202030204" pitchFamily="34" charset="0"/>
              </a:rPr>
              <a:t>/</a:t>
            </a:r>
            <a:r>
              <a:rPr lang="ru-RU" altLang="ru-RU" sz="1200" dirty="0" smtClean="0">
                <a:latin typeface="+mj-lt"/>
              </a:rPr>
              <a:t>Гарантия с поручительством РГО  для экспортеров («Согарантия</a:t>
            </a:r>
            <a:r>
              <a:rPr lang="ru-RU" sz="1200" dirty="0" smtClean="0">
                <a:latin typeface="+mj-lt"/>
              </a:rPr>
              <a:t>»)»</a:t>
            </a:r>
            <a:r>
              <a:rPr lang="ru-RU" altLang="ru-RU" sz="1200" baseline="30000" dirty="0" smtClean="0"/>
              <a:t>3</a:t>
            </a:r>
            <a:endParaRPr lang="ru-RU" altLang="ru-RU" sz="1200" dirty="0">
              <a:latin typeface="+mj-lt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46565" y="8093260"/>
            <a:ext cx="635943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 Требование АО «</a:t>
            </a:r>
            <a:r>
              <a:rPr lang="ru-RU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Росэксимбанк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</a:p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 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Планируется реализация в соответствии с пунктом 2.5 утвержденной Дорожной картой от 11.06.2020</a:t>
            </a:r>
          </a:p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 Планируется реализация в 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соответствии 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пунктом 2.3 утвержденной Дорожной картой от 11.06.2020</a:t>
            </a:r>
          </a:p>
        </p:txBody>
      </p:sp>
      <p:pic>
        <p:nvPicPr>
          <p:cNvPr id="47" name="Picture 2" descr="https://corpmsp.ru/upload/logo/msp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056" y="0"/>
            <a:ext cx="1873931" cy="660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Прямоугольник 49"/>
          <p:cNvSpPr/>
          <p:nvPr/>
        </p:nvSpPr>
        <p:spPr>
          <a:xfrm>
            <a:off x="317170" y="869968"/>
            <a:ext cx="7387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kern="0" spc="-100" dirty="0">
                <a:solidFill>
                  <a:schemeClr val="bg1">
                    <a:lumMod val="50000"/>
                  </a:schemeClr>
                </a:solidFill>
                <a:cs typeface="Arial"/>
              </a:rPr>
              <a:t>П</a:t>
            </a:r>
            <a:r>
              <a:rPr lang="ru-RU" sz="1800" b="1" kern="0" spc="-1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одход </a:t>
            </a:r>
            <a:r>
              <a:rPr lang="ru-RU" sz="1800" b="1" kern="0" spc="-100" dirty="0">
                <a:solidFill>
                  <a:schemeClr val="bg1">
                    <a:lumMod val="50000"/>
                  </a:schemeClr>
                </a:solidFill>
                <a:cs typeface="Arial"/>
              </a:rPr>
              <a:t>к совместному использованию продуктовых решений</a:t>
            </a:r>
            <a:endParaRPr lang="ru-RU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21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6">
            <a:extLst>
              <a:ext uri="{FF2B5EF4-FFF2-40B4-BE49-F238E27FC236}">
                <a16:creationId xmlns:a16="http://schemas.microsoft.com/office/drawing/2014/main" xmlns="" id="{73556017-6208-483A-891A-8DD8CCE21874}"/>
              </a:ext>
            </a:extLst>
          </p:cNvPr>
          <p:cNvSpPr/>
          <p:nvPr/>
        </p:nvSpPr>
        <p:spPr>
          <a:xfrm>
            <a:off x="351350" y="1171994"/>
            <a:ext cx="3364218" cy="67393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200">
              <a:solidFill>
                <a:srgbClr val="FFFFFF"/>
              </a:solidFill>
            </a:endParaRPr>
          </a:p>
        </p:txBody>
      </p:sp>
      <p:sp>
        <p:nvSpPr>
          <p:cNvPr id="5" name="Rectangle 862"/>
          <p:cNvSpPr/>
          <p:nvPr/>
        </p:nvSpPr>
        <p:spPr>
          <a:xfrm>
            <a:off x="473415" y="1438191"/>
            <a:ext cx="30881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sz="1400" dirty="0">
                <a:latin typeface="+mj-lt"/>
              </a:rPr>
              <a:t>Российская компания - экспортер</a:t>
            </a: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endParaRPr lang="en-US" altLang="ru-RU" sz="1400" dirty="0">
              <a:latin typeface="+mj-lt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altLang="ru-RU" sz="1400" dirty="0">
                <a:latin typeface="+mj-lt"/>
              </a:rPr>
              <a:t>заявитель включен в единый реестр субъектов малого и среднего предпринимательства и соответствующие требованиям Федерального закона от 24.07.2007 года № 209-ФЗ «О развитии малого и среднего предпринимательства в Российской Федерации»</a:t>
            </a:r>
          </a:p>
          <a:p>
            <a:pPr lvl="0">
              <a:tabLst>
                <a:tab pos="180975" algn="l"/>
              </a:tabLst>
            </a:pPr>
            <a:endParaRPr lang="ru-RU" altLang="ru-RU" sz="1400" dirty="0">
              <a:latin typeface="+mj-lt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sz="1400" dirty="0">
                <a:latin typeface="+mj-lt"/>
              </a:rPr>
              <a:t>доля Российской составляющей (стоимости сырья, материалов, комплектующих, работ и услуг, произведенных на территории РФ) в общей стоимости экспортного контракта -  не менее </a:t>
            </a:r>
            <a:r>
              <a:rPr lang="ru-RU" sz="1400" b="1" dirty="0">
                <a:solidFill>
                  <a:schemeClr val="accent1"/>
                </a:solidFill>
                <a:latin typeface="+mj-lt"/>
                <a:cs typeface="Arial" charset="0"/>
              </a:rPr>
              <a:t>50 %</a:t>
            </a: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ru-RU" altLang="ru-RU" sz="1400" dirty="0">
              <a:latin typeface="+mj-lt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altLang="ru-RU" sz="1400" dirty="0">
                <a:latin typeface="+mj-lt"/>
              </a:rPr>
              <a:t>на цели реализации экспортного контракта финансирование  расходов, финансирование дебиторской задолженности </a:t>
            </a:r>
            <a:r>
              <a:rPr lang="ru-RU" altLang="ru-RU" sz="1400" dirty="0" smtClean="0">
                <a:latin typeface="+mj-lt"/>
              </a:rPr>
              <a:t>(экспорт </a:t>
            </a:r>
            <a:r>
              <a:rPr lang="ru-RU" altLang="ru-RU" sz="1400" dirty="0" err="1" smtClean="0">
                <a:latin typeface="+mj-lt"/>
              </a:rPr>
              <a:t>несырьевых</a:t>
            </a:r>
            <a:r>
              <a:rPr lang="ru-RU" altLang="ru-RU" sz="1400" dirty="0" smtClean="0">
                <a:latin typeface="+mj-lt"/>
              </a:rPr>
              <a:t> и </a:t>
            </a:r>
            <a:r>
              <a:rPr lang="ru-RU" altLang="ru-RU" sz="1400" dirty="0">
                <a:latin typeface="+mj-lt"/>
              </a:rPr>
              <a:t>неэнергетических </a:t>
            </a:r>
            <a:r>
              <a:rPr lang="ru-RU" altLang="ru-RU" sz="1400" dirty="0" smtClean="0">
                <a:latin typeface="+mj-lt"/>
              </a:rPr>
              <a:t>товаров)</a:t>
            </a:r>
            <a:endParaRPr lang="ru-RU" altLang="ru-RU" sz="1400" dirty="0">
              <a:latin typeface="+mj-lt"/>
            </a:endParaRPr>
          </a:p>
        </p:txBody>
      </p:sp>
      <p:sp>
        <p:nvSpPr>
          <p:cNvPr id="6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497591" y="1517132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50">
              <a:solidFill>
                <a:srgbClr val="000000"/>
              </a:solidFill>
            </a:endParaRPr>
          </a:p>
        </p:txBody>
      </p:sp>
      <p:cxnSp>
        <p:nvCxnSpPr>
          <p:cNvPr id="9" name="Прямая соединительная линия 71">
            <a:extLst>
              <a:ext uri="{FF2B5EF4-FFF2-40B4-BE49-F238E27FC236}">
                <a16:creationId xmlns:a16="http://schemas.microsoft.com/office/drawing/2014/main" xmlns="" id="{81FEDC2F-F8A8-4AF9-9A9E-FC5D8A45524B}"/>
              </a:ext>
            </a:extLst>
          </p:cNvPr>
          <p:cNvCxnSpPr>
            <a:cxnSpLocks/>
          </p:cNvCxnSpPr>
          <p:nvPr/>
        </p:nvCxnSpPr>
        <p:spPr>
          <a:xfrm>
            <a:off x="3715105" y="1185642"/>
            <a:ext cx="0" cy="6739388"/>
          </a:xfrm>
          <a:prstGeom prst="line">
            <a:avLst/>
          </a:prstGeom>
          <a:ln w="28575" cap="sq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grpSp>
        <p:nvGrpSpPr>
          <p:cNvPr id="10" name="Group 857">
            <a:extLst>
              <a:ext uri="{FF2B5EF4-FFF2-40B4-BE49-F238E27FC236}">
                <a16:creationId xmlns:a16="http://schemas.microsoft.com/office/drawing/2014/main" xmlns="" id="{2749A3A2-CA02-4A15-B440-5BD076F13ED3}"/>
              </a:ext>
            </a:extLst>
          </p:cNvPr>
          <p:cNvGrpSpPr/>
          <p:nvPr/>
        </p:nvGrpSpPr>
        <p:grpSpPr>
          <a:xfrm>
            <a:off x="3572632" y="4293050"/>
            <a:ext cx="340954" cy="540042"/>
            <a:chOff x="6413214" y="4013204"/>
            <a:chExt cx="457274" cy="621031"/>
          </a:xfrm>
        </p:grpSpPr>
        <p:sp>
          <p:nvSpPr>
            <p:cNvPr id="11" name="Isosceles Triangle 33">
              <a:extLst>
                <a:ext uri="{FF2B5EF4-FFF2-40B4-BE49-F238E27FC236}">
                  <a16:creationId xmlns:a16="http://schemas.microsoft.com/office/drawing/2014/main" xmlns="" id="{DDC0977E-B084-49F9-A9CD-29C1C974C1BE}"/>
                </a:ext>
              </a:extLst>
            </p:cNvPr>
            <p:cNvSpPr/>
            <p:nvPr/>
          </p:nvSpPr>
          <p:spPr bwMode="auto">
            <a:xfrm rot="5400000">
              <a:off x="6424636" y="4188383"/>
              <a:ext cx="621031" cy="270673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A32020"/>
                </a:solidFill>
                <a:effectLst/>
                <a:uLnTx/>
                <a:uFillTx/>
                <a:latin typeface="Franklin Gothic Book" pitchFamily="34" charset="0"/>
                <a:ea typeface="+mn-ea"/>
                <a:cs typeface="+mn-cs"/>
              </a:endParaRPr>
            </a:p>
          </p:txBody>
        </p:sp>
        <p:grpSp>
          <p:nvGrpSpPr>
            <p:cNvPr id="12" name="Group 35">
              <a:extLst>
                <a:ext uri="{FF2B5EF4-FFF2-40B4-BE49-F238E27FC236}">
                  <a16:creationId xmlns:a16="http://schemas.microsoft.com/office/drawing/2014/main" xmlns="" id="{0CC1111E-4AC6-4FA1-A5C9-400B5EC8B76B}"/>
                </a:ext>
              </a:extLst>
            </p:cNvPr>
            <p:cNvGrpSpPr/>
            <p:nvPr/>
          </p:nvGrpSpPr>
          <p:grpSpPr>
            <a:xfrm>
              <a:off x="6413214" y="4054195"/>
              <a:ext cx="318060" cy="539070"/>
              <a:chOff x="6702563" y="1522410"/>
              <a:chExt cx="280730" cy="723339"/>
            </a:xfrm>
          </p:grpSpPr>
          <p:sp>
            <p:nvSpPr>
              <p:cNvPr id="13" name="Isosceles Triangle 36">
                <a:extLst>
                  <a:ext uri="{FF2B5EF4-FFF2-40B4-BE49-F238E27FC236}">
                    <a16:creationId xmlns:a16="http://schemas.microsoft.com/office/drawing/2014/main" xmlns="" id="{80440A4B-CB0C-4A37-A5A7-10DB4027A689}"/>
                  </a:ext>
                </a:extLst>
              </p:cNvPr>
              <p:cNvSpPr/>
              <p:nvPr/>
            </p:nvSpPr>
            <p:spPr bwMode="auto">
              <a:xfrm rot="5400000">
                <a:off x="6515857" y="1778306"/>
                <a:ext cx="723331" cy="211540"/>
              </a:xfrm>
              <a:prstGeom prst="triangle">
                <a:avLst/>
              </a:prstGeom>
              <a:solidFill>
                <a:schemeClr val="bg1">
                  <a:lumMod val="75000"/>
                </a:schemeClr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57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A32020"/>
                  </a:solidFill>
                  <a:effectLst/>
                  <a:uLnTx/>
                  <a:uFillTx/>
                  <a:latin typeface="Franklin Gothic Book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Isosceles Triangle 37">
                <a:extLst>
                  <a:ext uri="{FF2B5EF4-FFF2-40B4-BE49-F238E27FC236}">
                    <a16:creationId xmlns:a16="http://schemas.microsoft.com/office/drawing/2014/main" xmlns="" id="{B363B360-5370-4187-B5D3-0245EB652606}"/>
                  </a:ext>
                </a:extLst>
              </p:cNvPr>
              <p:cNvSpPr/>
              <p:nvPr/>
            </p:nvSpPr>
            <p:spPr bwMode="auto">
              <a:xfrm rot="5400000">
                <a:off x="6446667" y="1778314"/>
                <a:ext cx="723331" cy="211540"/>
              </a:xfrm>
              <a:prstGeom prst="triangl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57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A32020"/>
                  </a:solidFill>
                  <a:effectLst/>
                  <a:uLnTx/>
                  <a:uFillTx/>
                  <a:latin typeface="Franklin Gothic Book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" name="Прямоугольник 16"/>
          <p:cNvSpPr/>
          <p:nvPr/>
        </p:nvSpPr>
        <p:spPr>
          <a:xfrm>
            <a:off x="359201" y="1160977"/>
            <a:ext cx="3499702" cy="247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Профиль получателя поддержки 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8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497591" y="2171419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19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497591" y="4534625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20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497591" y="6437813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02237" y="1544261"/>
            <a:ext cx="2133600" cy="52784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Сумма</a:t>
            </a:r>
            <a:r>
              <a:rPr lang="en-US" sz="1400" b="1" dirty="0" smtClean="0"/>
              <a:t> </a:t>
            </a:r>
            <a:r>
              <a:rPr lang="ru-RU" sz="1400" b="1" dirty="0" smtClean="0"/>
              <a:t>кредита</a:t>
            </a:r>
            <a:endParaRPr lang="ru-RU" sz="14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913586" y="1190737"/>
            <a:ext cx="4630152" cy="247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Параметры коробочного продукта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002237" y="1443132"/>
            <a:ext cx="21336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002237" y="2137736"/>
            <a:ext cx="2133600" cy="304797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Срок</a:t>
            </a:r>
            <a:endParaRPr lang="ru-RU" sz="14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002237" y="2505836"/>
            <a:ext cx="2133600" cy="723393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Ставка</a:t>
            </a:r>
            <a:endParaRPr lang="ru-RU" sz="14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2237" y="3316545"/>
            <a:ext cx="2133600" cy="233499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Обеспечение</a:t>
            </a:r>
            <a:endParaRPr lang="ru-RU" sz="14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002237" y="6701018"/>
            <a:ext cx="2133600" cy="1210364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Участники сделки</a:t>
            </a:r>
            <a:endParaRPr lang="ru-RU" sz="1400" b="1" dirty="0"/>
          </a:p>
        </p:txBody>
      </p:sp>
      <p:sp>
        <p:nvSpPr>
          <p:cNvPr id="28" name="Rectangle 862"/>
          <p:cNvSpPr/>
          <p:nvPr/>
        </p:nvSpPr>
        <p:spPr>
          <a:xfrm>
            <a:off x="6241410" y="1462012"/>
            <a:ext cx="6013294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latin typeface="+mj-lt"/>
              </a:rPr>
              <a:t>до </a:t>
            </a:r>
            <a:r>
              <a:rPr lang="ru-RU" altLang="ru-RU" sz="1800" b="1" dirty="0" smtClean="0">
                <a:solidFill>
                  <a:schemeClr val="tx2"/>
                </a:solidFill>
                <a:latin typeface="+mj-lt"/>
              </a:rPr>
              <a:t>70</a:t>
            </a:r>
            <a:r>
              <a:rPr lang="ru-RU" altLang="ru-RU" sz="14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ru-RU" altLang="ru-RU" sz="1400" dirty="0">
                <a:latin typeface="+mj-lt"/>
              </a:rPr>
              <a:t>млн </a:t>
            </a:r>
            <a:r>
              <a:rPr lang="ru-RU" altLang="ru-RU" sz="1400" dirty="0" smtClean="0">
                <a:latin typeface="+mj-lt"/>
              </a:rPr>
              <a:t>рублей</a:t>
            </a:r>
            <a:endParaRPr lang="ru-RU" altLang="ru-RU" sz="1400" dirty="0">
              <a:latin typeface="+mj-lt"/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latin typeface="+mj-lt"/>
              </a:rPr>
              <a:t>не более </a:t>
            </a:r>
            <a:r>
              <a:rPr lang="ru-RU" altLang="ru-RU" sz="1800" b="1" dirty="0">
                <a:solidFill>
                  <a:schemeClr val="tx2"/>
                </a:solidFill>
                <a:latin typeface="+mj-lt"/>
              </a:rPr>
              <a:t>85%</a:t>
            </a:r>
            <a:r>
              <a:rPr lang="ru-RU" alt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altLang="ru-RU" sz="1400" dirty="0">
                <a:latin typeface="+mj-lt"/>
              </a:rPr>
              <a:t>от суммы экспортного контракта</a:t>
            </a:r>
          </a:p>
        </p:txBody>
      </p:sp>
      <p:cxnSp>
        <p:nvCxnSpPr>
          <p:cNvPr id="29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2110209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1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2454969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2" name="Rectangle 862"/>
          <p:cNvSpPr/>
          <p:nvPr/>
        </p:nvSpPr>
        <p:spPr>
          <a:xfrm>
            <a:off x="6241410" y="2134756"/>
            <a:ext cx="6013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altLang="ru-RU" sz="1800" b="1" dirty="0" smtClean="0">
                <a:solidFill>
                  <a:schemeClr val="tx2"/>
                </a:solidFill>
                <a:latin typeface="+mj-lt"/>
              </a:rPr>
              <a:t>24</a:t>
            </a:r>
            <a:r>
              <a:rPr lang="ru-RU" altLang="ru-RU" sz="1400" dirty="0" smtClean="0">
                <a:latin typeface="+mj-lt"/>
              </a:rPr>
              <a:t> месяца</a:t>
            </a:r>
            <a:endParaRPr lang="ru-RU" altLang="ru-RU" sz="1400" dirty="0">
              <a:latin typeface="+mj-lt"/>
            </a:endParaRPr>
          </a:p>
        </p:txBody>
      </p:sp>
      <p:sp>
        <p:nvSpPr>
          <p:cNvPr id="34" name="Rectangle 862"/>
          <p:cNvSpPr/>
          <p:nvPr/>
        </p:nvSpPr>
        <p:spPr>
          <a:xfrm>
            <a:off x="6241410" y="2397131"/>
            <a:ext cx="6013294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+mj-lt"/>
              </a:rPr>
              <a:t>9%*</a:t>
            </a:r>
            <a:endParaRPr lang="ru-RU" sz="1400" dirty="0" smtClean="0">
              <a:latin typeface="+mj-lt"/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+mj-lt"/>
              </a:rPr>
              <a:t>4%</a:t>
            </a:r>
            <a:r>
              <a:rPr lang="ru-RU" sz="1400" b="1" dirty="0" smtClean="0">
                <a:solidFill>
                  <a:schemeClr val="tx2"/>
                </a:solidFill>
                <a:latin typeface="+mj-lt"/>
              </a:rPr>
              <a:t>  </a:t>
            </a:r>
            <a:r>
              <a:rPr lang="ru-RU" sz="1400" b="1" dirty="0" smtClean="0">
                <a:latin typeface="+mj-lt"/>
              </a:rPr>
              <a:t>- </a:t>
            </a:r>
            <a:r>
              <a:rPr lang="ru-RU" sz="1400" dirty="0" smtClean="0">
                <a:latin typeface="+mj-lt"/>
              </a:rPr>
              <a:t>при кредитовании экспорта  высокотехнологичной российской  продукции</a:t>
            </a:r>
            <a:endParaRPr lang="ru-RU" sz="1400" dirty="0">
              <a:latin typeface="+mj-lt"/>
            </a:endParaRPr>
          </a:p>
        </p:txBody>
      </p:sp>
      <p:cxnSp>
        <p:nvCxnSpPr>
          <p:cNvPr id="35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3264433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6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6633530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7" name="Rectangle 862"/>
          <p:cNvSpPr/>
          <p:nvPr/>
        </p:nvSpPr>
        <p:spPr>
          <a:xfrm>
            <a:off x="6224488" y="3329003"/>
            <a:ext cx="6275621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400" b="1" dirty="0">
                <a:solidFill>
                  <a:schemeClr val="tx2"/>
                </a:solidFill>
              </a:rPr>
              <a:t>Гарантия Корпорации МСП:</a:t>
            </a:r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400" dirty="0"/>
              <a:t>Покрытие: </a:t>
            </a:r>
            <a:r>
              <a:rPr lang="ru-RU" altLang="ru-RU" sz="1600" b="1" dirty="0">
                <a:solidFill>
                  <a:schemeClr val="tx2"/>
                </a:solidFill>
                <a:cs typeface="Arial" charset="0"/>
              </a:rPr>
              <a:t>70%</a:t>
            </a:r>
            <a:r>
              <a:rPr lang="ru-RU" altLang="ru-RU" sz="1800" b="1" dirty="0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ru-RU" altLang="ru-RU" sz="1400" dirty="0"/>
              <a:t>от суммы основного долга по </a:t>
            </a:r>
            <a:r>
              <a:rPr lang="ru-RU" altLang="ru-RU" sz="1400" dirty="0" smtClean="0"/>
              <a:t>кредиту / </a:t>
            </a:r>
            <a:br>
              <a:rPr lang="ru-RU" altLang="ru-RU" sz="1400" dirty="0" smtClean="0"/>
            </a:br>
            <a:r>
              <a:rPr lang="ru-RU" altLang="ru-RU" sz="1400" dirty="0" smtClean="0"/>
              <a:t>до </a:t>
            </a:r>
            <a:r>
              <a:rPr lang="ru-RU" altLang="ru-RU" sz="1600" b="1" dirty="0">
                <a:solidFill>
                  <a:schemeClr val="tx2"/>
                </a:solidFill>
              </a:rPr>
              <a:t>85%</a:t>
            </a:r>
            <a:r>
              <a:rPr lang="ru-RU" altLang="ru-RU" sz="1400" b="1" dirty="0">
                <a:solidFill>
                  <a:schemeClr val="tx2"/>
                </a:solidFill>
              </a:rPr>
              <a:t> </a:t>
            </a:r>
            <a:r>
              <a:rPr lang="ru-RU" altLang="ru-RU" sz="1400" dirty="0"/>
              <a:t>от суммы основного долга по кредиту при </a:t>
            </a:r>
            <a:r>
              <a:rPr lang="ru-RU" altLang="ru-RU" sz="1400" dirty="0" err="1"/>
              <a:t>Согарантии</a:t>
            </a:r>
            <a:endParaRPr lang="en-US" altLang="ru-RU" sz="1400" dirty="0"/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400" dirty="0"/>
              <a:t>Срок: </a:t>
            </a:r>
            <a:r>
              <a:rPr lang="ru-RU" altLang="ru-RU" sz="1600" b="1" dirty="0">
                <a:solidFill>
                  <a:schemeClr val="tx2"/>
                </a:solidFill>
              </a:rPr>
              <a:t>28 месяцев</a:t>
            </a:r>
            <a:endParaRPr lang="ru-RU" altLang="ru-RU" sz="1400" b="1" dirty="0">
              <a:solidFill>
                <a:schemeClr val="tx2"/>
              </a:solidFill>
            </a:endParaRPr>
          </a:p>
          <a:p>
            <a:pPr marL="764941" lvl="1" indent="-285750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400" dirty="0"/>
              <a:t>Ставка</a:t>
            </a:r>
            <a:r>
              <a:rPr lang="ru-RU" altLang="ru-RU" sz="1400" b="1" dirty="0"/>
              <a:t>: </a:t>
            </a:r>
            <a:r>
              <a:rPr lang="ru-RU" altLang="ru-RU" sz="1600" b="1" dirty="0">
                <a:solidFill>
                  <a:schemeClr val="tx2"/>
                </a:solidFill>
              </a:rPr>
              <a:t>0,75%</a:t>
            </a:r>
            <a:r>
              <a:rPr lang="ru-RU" altLang="ru-RU" sz="1600" b="1" dirty="0"/>
              <a:t> </a:t>
            </a:r>
            <a:r>
              <a:rPr lang="ru-RU" altLang="ru-RU" sz="1400" dirty="0"/>
              <a:t>годовых от суммы гарантии </a:t>
            </a:r>
            <a:r>
              <a:rPr lang="ru-RU" altLang="ru-RU" sz="1400" dirty="0" smtClean="0"/>
              <a:t>Корпорации / </a:t>
            </a:r>
            <a:r>
              <a:rPr lang="ru-RU" altLang="ru-RU" sz="1400" dirty="0" err="1" smtClean="0"/>
              <a:t>Согарантии</a:t>
            </a:r>
            <a:r>
              <a:rPr lang="ru-RU" altLang="ru-RU" sz="1400" dirty="0" smtClean="0"/>
              <a:t> </a:t>
            </a:r>
            <a:r>
              <a:rPr lang="ru-RU" altLang="ru-RU" sz="1400" dirty="0"/>
              <a:t>РГО</a:t>
            </a:r>
            <a:endParaRPr lang="ru-RU" sz="1400" dirty="0"/>
          </a:p>
          <a:p>
            <a:pPr marL="265113" lvl="0" indent="-265113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 smtClean="0">
                <a:latin typeface="+mj-lt"/>
              </a:rPr>
              <a:t>Поручительство </a:t>
            </a:r>
            <a:r>
              <a:rPr lang="ru-RU" sz="1400" dirty="0" err="1">
                <a:latin typeface="+mj-lt"/>
              </a:rPr>
              <a:t>бенефициарных</a:t>
            </a:r>
            <a:r>
              <a:rPr lang="ru-RU" sz="1400" dirty="0">
                <a:latin typeface="+mj-lt"/>
              </a:rPr>
              <a:t> владельцев </a:t>
            </a:r>
            <a:r>
              <a:rPr lang="ru-RU" sz="1400" dirty="0" smtClean="0">
                <a:latin typeface="+mj-lt"/>
              </a:rPr>
              <a:t>бизнеса</a:t>
            </a:r>
            <a:r>
              <a:rPr lang="ru-RU" altLang="ru-RU" sz="1400" baseline="30000" dirty="0" smtClean="0"/>
              <a:t>1</a:t>
            </a:r>
          </a:p>
          <a:p>
            <a:pPr marL="265113" lvl="0" indent="-265113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 smtClean="0">
                <a:latin typeface="+mj-lt"/>
              </a:rPr>
              <a:t>Залог </a:t>
            </a:r>
            <a:r>
              <a:rPr lang="ru-RU" sz="1400" dirty="0">
                <a:latin typeface="+mj-lt"/>
              </a:rPr>
              <a:t>прав требования на получение </a:t>
            </a:r>
            <a:r>
              <a:rPr lang="ru-RU" sz="1400" dirty="0" smtClean="0">
                <a:latin typeface="+mj-lt"/>
              </a:rPr>
              <a:t>экспортной </a:t>
            </a:r>
            <a:r>
              <a:rPr lang="ru-RU" sz="1400" dirty="0">
                <a:latin typeface="+mj-lt"/>
              </a:rPr>
              <a:t>выручки по экспортному </a:t>
            </a:r>
            <a:r>
              <a:rPr lang="ru-RU" sz="1400" dirty="0" smtClean="0">
                <a:latin typeface="+mj-lt"/>
              </a:rPr>
              <a:t>контракту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002237" y="5722899"/>
            <a:ext cx="2133600" cy="852574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Сроки рассмотрения</a:t>
            </a:r>
            <a:endParaRPr lang="ru-RU" sz="1400" b="1" dirty="0"/>
          </a:p>
        </p:txBody>
      </p:sp>
      <p:cxnSp>
        <p:nvCxnSpPr>
          <p:cNvPr id="39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003196" y="5719029"/>
            <a:ext cx="817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40" name="Rectangle 862"/>
          <p:cNvSpPr/>
          <p:nvPr/>
        </p:nvSpPr>
        <p:spPr>
          <a:xfrm>
            <a:off x="6241410" y="5702134"/>
            <a:ext cx="601329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altLang="ru-RU" sz="1400" dirty="0" smtClean="0">
                <a:latin typeface="+mj-lt"/>
              </a:rPr>
              <a:t>Специальный </a:t>
            </a:r>
            <a:r>
              <a:rPr lang="ru-RU" altLang="ru-RU" sz="1400" dirty="0">
                <a:latin typeface="+mj-lt"/>
              </a:rPr>
              <a:t>режим </a:t>
            </a:r>
            <a:r>
              <a:rPr lang="ru-RU" altLang="ru-RU" sz="1400" dirty="0" smtClean="0">
                <a:latin typeface="+mj-lt"/>
              </a:rPr>
              <a:t>рассмотрения</a:t>
            </a:r>
            <a:r>
              <a:rPr lang="ru-RU" altLang="ru-RU" sz="1400" baseline="30000" dirty="0">
                <a:latin typeface="+mj-lt"/>
              </a:rPr>
              <a:t>2</a:t>
            </a:r>
            <a:r>
              <a:rPr lang="ru-RU" altLang="ru-RU" sz="1400" dirty="0" smtClean="0">
                <a:latin typeface="+mj-lt"/>
              </a:rPr>
              <a:t> </a:t>
            </a:r>
            <a:r>
              <a:rPr lang="ru-RU" altLang="ru-RU" sz="1400" dirty="0">
                <a:latin typeface="+mj-lt"/>
              </a:rPr>
              <a:t>заявок на получение независимой гарантии Корпорации </a:t>
            </a:r>
            <a:r>
              <a:rPr lang="ru-RU" altLang="ru-RU" sz="1400" dirty="0" smtClean="0">
                <a:latin typeface="+mj-lt"/>
              </a:rPr>
              <a:t>со </a:t>
            </a:r>
            <a:r>
              <a:rPr lang="ru-RU" altLang="ru-RU" sz="1400" dirty="0">
                <a:latin typeface="+mj-lt"/>
              </a:rPr>
              <a:t>сроками принятия решения </a:t>
            </a:r>
            <a:r>
              <a:rPr lang="ru-RU" altLang="ru-RU" sz="1400" dirty="0" smtClean="0">
                <a:latin typeface="+mj-lt"/>
              </a:rPr>
              <a:t/>
            </a:r>
            <a:br>
              <a:rPr lang="ru-RU" altLang="ru-RU" sz="1400" dirty="0" smtClean="0">
                <a:latin typeface="+mj-lt"/>
              </a:rPr>
            </a:br>
            <a:r>
              <a:rPr lang="ru-RU" altLang="ru-RU" sz="1400" dirty="0" smtClean="0">
                <a:latin typeface="+mj-lt"/>
              </a:rPr>
              <a:t>в </a:t>
            </a:r>
            <a:r>
              <a:rPr lang="ru-RU" altLang="ru-RU" sz="1400" dirty="0">
                <a:latin typeface="+mj-lt"/>
              </a:rPr>
              <a:t>течение</a:t>
            </a:r>
            <a:r>
              <a:rPr lang="ru-RU" altLang="ru-RU" sz="1400" b="1" dirty="0">
                <a:solidFill>
                  <a:schemeClr val="tx2"/>
                </a:solidFill>
                <a:latin typeface="+mj-lt"/>
              </a:rPr>
              <a:t>  </a:t>
            </a:r>
            <a:r>
              <a:rPr lang="ru-RU" altLang="ru-RU" sz="1600" b="1" dirty="0" smtClean="0">
                <a:solidFill>
                  <a:schemeClr val="tx2"/>
                </a:solidFill>
                <a:latin typeface="+mj-lt"/>
              </a:rPr>
              <a:t>5-и </a:t>
            </a:r>
            <a:r>
              <a:rPr lang="ru-RU" altLang="ru-RU" sz="1600" b="1" dirty="0">
                <a:solidFill>
                  <a:schemeClr val="tx2"/>
                </a:solidFill>
                <a:latin typeface="+mj-lt"/>
              </a:rPr>
              <a:t>рабочих дней</a:t>
            </a:r>
          </a:p>
        </p:txBody>
      </p:sp>
      <p:pic>
        <p:nvPicPr>
          <p:cNvPr id="47" name="Picture 2" descr="https://corpmsp.ru/upload/logo/msp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056" y="0"/>
            <a:ext cx="1873931" cy="660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Прямоугольник 49"/>
          <p:cNvSpPr/>
          <p:nvPr/>
        </p:nvSpPr>
        <p:spPr>
          <a:xfrm>
            <a:off x="321553" y="781935"/>
            <a:ext cx="7387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kern="0" spc="-100" dirty="0">
                <a:solidFill>
                  <a:schemeClr val="bg1">
                    <a:lumMod val="50000"/>
                  </a:schemeClr>
                </a:solidFill>
                <a:cs typeface="Arial"/>
              </a:rPr>
              <a:t>П</a:t>
            </a:r>
            <a:r>
              <a:rPr lang="ru-RU" sz="1800" b="1" kern="0" spc="-1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одход </a:t>
            </a:r>
            <a:r>
              <a:rPr lang="ru-RU" sz="1800" b="1" kern="0" spc="-100" dirty="0">
                <a:solidFill>
                  <a:schemeClr val="bg1">
                    <a:lumMod val="50000"/>
                  </a:schemeClr>
                </a:solidFill>
                <a:cs typeface="Arial"/>
              </a:rPr>
              <a:t>к совместному использованию продуктовых решений</a:t>
            </a:r>
            <a:endParaRPr lang="ru-RU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" name="Заголовок 1"/>
          <p:cNvSpPr txBox="1">
            <a:spLocks/>
          </p:cNvSpPr>
          <p:nvPr/>
        </p:nvSpPr>
        <p:spPr bwMode="auto">
          <a:xfrm>
            <a:off x="317170" y="54010"/>
            <a:ext cx="10408885" cy="698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ctr">
            <a:noAutofit/>
          </a:bodyPr>
          <a:lstStyle>
            <a:lvl1pPr algn="l" defTabSz="1218602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en-US" sz="2400" b="1" kern="1200" dirty="0" smtClean="0">
                <a:solidFill>
                  <a:srgbClr val="1F4E79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defTabSz="1218602" rtl="0" fontAlgn="base">
              <a:lnSpc>
                <a:spcPts val="4066"/>
              </a:lnSpc>
              <a:spcBef>
                <a:spcPct val="0"/>
              </a:spcBef>
              <a:spcAft>
                <a:spcPct val="0"/>
              </a:spcAft>
              <a:defRPr sz="2926" b="1">
                <a:solidFill>
                  <a:schemeClr val="tx1"/>
                </a:solidFill>
                <a:latin typeface="Arial" pitchFamily="34" charset="0"/>
              </a:defRPr>
            </a:lvl2pPr>
            <a:lvl3pPr algn="l" defTabSz="1218602" rtl="0" fontAlgn="base">
              <a:lnSpc>
                <a:spcPts val="4066"/>
              </a:lnSpc>
              <a:spcBef>
                <a:spcPct val="0"/>
              </a:spcBef>
              <a:spcAft>
                <a:spcPct val="0"/>
              </a:spcAft>
              <a:defRPr sz="2926" b="1">
                <a:solidFill>
                  <a:schemeClr val="tx1"/>
                </a:solidFill>
                <a:latin typeface="Arial" pitchFamily="34" charset="0"/>
              </a:defRPr>
            </a:lvl3pPr>
            <a:lvl4pPr algn="l" defTabSz="1218602" rtl="0" fontAlgn="base">
              <a:lnSpc>
                <a:spcPts val="4066"/>
              </a:lnSpc>
              <a:spcBef>
                <a:spcPct val="0"/>
              </a:spcBef>
              <a:spcAft>
                <a:spcPct val="0"/>
              </a:spcAft>
              <a:defRPr sz="2926" b="1">
                <a:solidFill>
                  <a:schemeClr val="tx1"/>
                </a:solidFill>
                <a:latin typeface="Arial" pitchFamily="34" charset="0"/>
              </a:defRPr>
            </a:lvl4pPr>
            <a:lvl5pPr algn="l" defTabSz="1218602" rtl="0" fontAlgn="base">
              <a:lnSpc>
                <a:spcPts val="4066"/>
              </a:lnSpc>
              <a:spcBef>
                <a:spcPct val="0"/>
              </a:spcBef>
              <a:spcAft>
                <a:spcPct val="0"/>
              </a:spcAft>
              <a:defRPr sz="2926" b="1">
                <a:solidFill>
                  <a:schemeClr val="tx1"/>
                </a:solidFill>
                <a:latin typeface="Arial" pitchFamily="34" charset="0"/>
              </a:defRPr>
            </a:lvl5pPr>
            <a:lvl6pPr marL="546662" algn="l" defTabSz="1218602" rtl="0" fontAlgn="base">
              <a:lnSpc>
                <a:spcPts val="4066"/>
              </a:lnSpc>
              <a:spcBef>
                <a:spcPct val="0"/>
              </a:spcBef>
              <a:spcAft>
                <a:spcPct val="0"/>
              </a:spcAft>
              <a:defRPr sz="2926" b="1">
                <a:solidFill>
                  <a:schemeClr val="tx1"/>
                </a:solidFill>
                <a:latin typeface="Arial" pitchFamily="34" charset="0"/>
              </a:defRPr>
            </a:lvl6pPr>
            <a:lvl7pPr marL="1093324" algn="l" defTabSz="1218602" rtl="0" fontAlgn="base">
              <a:lnSpc>
                <a:spcPts val="4066"/>
              </a:lnSpc>
              <a:spcBef>
                <a:spcPct val="0"/>
              </a:spcBef>
              <a:spcAft>
                <a:spcPct val="0"/>
              </a:spcAft>
              <a:defRPr sz="2926" b="1">
                <a:solidFill>
                  <a:schemeClr val="tx1"/>
                </a:solidFill>
                <a:latin typeface="Arial" pitchFamily="34" charset="0"/>
              </a:defRPr>
            </a:lvl7pPr>
            <a:lvl8pPr marL="1639986" algn="l" defTabSz="1218602" rtl="0" fontAlgn="base">
              <a:lnSpc>
                <a:spcPts val="4066"/>
              </a:lnSpc>
              <a:spcBef>
                <a:spcPct val="0"/>
              </a:spcBef>
              <a:spcAft>
                <a:spcPct val="0"/>
              </a:spcAft>
              <a:defRPr sz="2926" b="1">
                <a:solidFill>
                  <a:schemeClr val="tx1"/>
                </a:solidFill>
                <a:latin typeface="Arial" pitchFamily="34" charset="0"/>
              </a:defRPr>
            </a:lvl8pPr>
            <a:lvl9pPr marL="2186649" algn="l" defTabSz="1218602" rtl="0" fontAlgn="base">
              <a:lnSpc>
                <a:spcPts val="4066"/>
              </a:lnSpc>
              <a:spcBef>
                <a:spcPct val="0"/>
              </a:spcBef>
              <a:spcAft>
                <a:spcPct val="0"/>
              </a:spcAft>
              <a:defRPr sz="2926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kern="0" spc="-100" dirty="0" smtClean="0">
                <a:solidFill>
                  <a:schemeClr val="tx2"/>
                </a:solidFill>
                <a:latin typeface="+mj-lt"/>
                <a:cs typeface="Arial"/>
              </a:rPr>
              <a:t>Коробочное решение АО РОСЭКСИМБАНК и АО Корпорация МСП </a:t>
            </a:r>
            <a:br>
              <a:rPr lang="ru-RU" kern="0" spc="-100" dirty="0" smtClean="0">
                <a:solidFill>
                  <a:schemeClr val="tx2"/>
                </a:solidFill>
                <a:latin typeface="+mj-lt"/>
                <a:cs typeface="Arial"/>
              </a:rPr>
            </a:br>
            <a:r>
              <a:rPr lang="ru-RU" kern="0" spc="-100" dirty="0" smtClean="0">
                <a:solidFill>
                  <a:schemeClr val="tx2"/>
                </a:solidFill>
                <a:latin typeface="+mj-lt"/>
                <a:cs typeface="Arial"/>
              </a:rPr>
              <a:t>для  </a:t>
            </a:r>
            <a:r>
              <a:rPr lang="ru-RU" kern="0" spc="-100" dirty="0" err="1" smtClean="0">
                <a:solidFill>
                  <a:srgbClr val="C00000"/>
                </a:solidFill>
                <a:latin typeface="+mj-lt"/>
                <a:cs typeface="Arial"/>
              </a:rPr>
              <a:t>предэкспортного</a:t>
            </a:r>
            <a:r>
              <a:rPr lang="ru-RU" kern="0" spc="-100" dirty="0" smtClean="0">
                <a:solidFill>
                  <a:schemeClr val="bg1"/>
                </a:solidFill>
                <a:latin typeface="+mj-lt"/>
                <a:cs typeface="Arial"/>
              </a:rPr>
              <a:t> </a:t>
            </a:r>
            <a:r>
              <a:rPr lang="ru-RU" kern="0" spc="-100" dirty="0" smtClean="0">
                <a:solidFill>
                  <a:schemeClr val="tx2"/>
                </a:solidFill>
                <a:latin typeface="+mj-lt"/>
                <a:cs typeface="Arial"/>
              </a:rPr>
              <a:t>финансирования  экспортеров - субъектов МСП</a:t>
            </a:r>
            <a:endParaRPr lang="ru-RU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9" name="Picture 2" descr="https://api.mainfin.ru/bank_logo/logos/eximban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529" y="6668316"/>
            <a:ext cx="1940491" cy="92765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https://corpmsp.ru/upload/logo/msp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2049" y="6710039"/>
            <a:ext cx="1855344" cy="65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Прямоугольник 52"/>
          <p:cNvSpPr/>
          <p:nvPr/>
        </p:nvSpPr>
        <p:spPr>
          <a:xfrm>
            <a:off x="9128829" y="7364415"/>
            <a:ext cx="31258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+mj-lt"/>
              </a:rPr>
              <a:t>«Гарантия для </a:t>
            </a:r>
            <a:r>
              <a:rPr lang="ru-RU" sz="1400" dirty="0" err="1">
                <a:latin typeface="+mj-lt"/>
              </a:rPr>
              <a:t>предэкспортного</a:t>
            </a:r>
            <a:r>
              <a:rPr lang="ru-RU" sz="1400" dirty="0">
                <a:latin typeface="+mj-lt"/>
              </a:rPr>
              <a:t> финансирования </a:t>
            </a:r>
            <a:r>
              <a:rPr lang="ru-RU" sz="1400" baseline="30000" dirty="0" smtClean="0"/>
              <a:t>3</a:t>
            </a:r>
            <a:r>
              <a:rPr lang="ru-RU" altLang="ru-RU" sz="1400" baseline="30000" dirty="0" smtClean="0"/>
              <a:t> </a:t>
            </a:r>
            <a:r>
              <a:rPr lang="en-US" altLang="ru-RU" sz="1400" dirty="0" smtClean="0">
                <a:solidFill>
                  <a:srgbClr val="495459"/>
                </a:solidFill>
                <a:latin typeface="Arial Narrow" panose="020B0606020202030204" pitchFamily="34" charset="0"/>
              </a:rPr>
              <a:t>/</a:t>
            </a:r>
            <a:r>
              <a:rPr lang="ru-RU" altLang="ru-RU" sz="1400" dirty="0">
                <a:latin typeface="+mj-lt"/>
              </a:rPr>
              <a:t>Гарантия с поручительством РГО  для экспортеров </a:t>
            </a:r>
            <a:r>
              <a:rPr lang="ru-RU" altLang="ru-RU" sz="1400" dirty="0" smtClean="0">
                <a:latin typeface="+mj-lt"/>
              </a:rPr>
              <a:t>(«</a:t>
            </a:r>
            <a:r>
              <a:rPr lang="ru-RU" altLang="ru-RU" sz="1400" dirty="0" err="1" smtClean="0">
                <a:latin typeface="+mj-lt"/>
              </a:rPr>
              <a:t>Согарантия</a:t>
            </a:r>
            <a:r>
              <a:rPr lang="ru-RU" sz="1400" dirty="0" smtClean="0">
                <a:latin typeface="+mj-lt"/>
              </a:rPr>
              <a:t>»)»</a:t>
            </a:r>
            <a:r>
              <a:rPr lang="ru-RU" altLang="ru-RU" sz="1400" baseline="30000" dirty="0" smtClean="0"/>
              <a:t>3</a:t>
            </a:r>
            <a:endParaRPr lang="ru-RU" altLang="ru-RU" sz="1400" dirty="0">
              <a:latin typeface="+mj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519692" y="7596399"/>
            <a:ext cx="2698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200" dirty="0" smtClean="0">
                <a:latin typeface="+mj-lt"/>
              </a:rPr>
              <a:t>«Финансирование </a:t>
            </a:r>
            <a:r>
              <a:rPr lang="ru-RU" sz="1200" dirty="0">
                <a:latin typeface="+mj-lt"/>
              </a:rPr>
              <a:t>расходов по экспортному </a:t>
            </a:r>
            <a:r>
              <a:rPr lang="ru-RU" sz="1200" dirty="0" smtClean="0">
                <a:latin typeface="+mj-lt"/>
              </a:rPr>
              <a:t>контракту»</a:t>
            </a:r>
            <a:endParaRPr lang="ru-RU" altLang="ru-RU" sz="1200" dirty="0">
              <a:latin typeface="+mj-lt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03713" y="7904772"/>
            <a:ext cx="63594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 Условия проходят согласование в 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АО 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«</a:t>
            </a:r>
            <a:r>
              <a:rPr lang="ru-RU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Росэксимбанк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</a:p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 Требования АО «</a:t>
            </a:r>
            <a:r>
              <a:rPr lang="ru-RU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Росэксимбанк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</a:p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 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Планируется реализация в соответствии с пунктом 2.5 утвержденной Дорожной картой от 11.06.2020</a:t>
            </a:r>
          </a:p>
          <a:p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Планируется реализация в 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соответствии 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пунктом 2.3 утвержденной Дорожной картой от 11.06.2020</a:t>
            </a:r>
            <a:endParaRPr lang="ru-RU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12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6">
            <a:extLst>
              <a:ext uri="{FF2B5EF4-FFF2-40B4-BE49-F238E27FC236}">
                <a16:creationId xmlns:a16="http://schemas.microsoft.com/office/drawing/2014/main" xmlns="" id="{73556017-6208-483A-891A-8DD8CCE21874}"/>
              </a:ext>
            </a:extLst>
          </p:cNvPr>
          <p:cNvSpPr/>
          <p:nvPr/>
        </p:nvSpPr>
        <p:spPr>
          <a:xfrm>
            <a:off x="351350" y="1336274"/>
            <a:ext cx="3560830" cy="67393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00">
              <a:solidFill>
                <a:srgbClr val="FFFFFF"/>
              </a:solidFill>
            </a:endParaRPr>
          </a:p>
        </p:txBody>
      </p:sp>
      <p:sp>
        <p:nvSpPr>
          <p:cNvPr id="5" name="Rectangle 862"/>
          <p:cNvSpPr/>
          <p:nvPr/>
        </p:nvSpPr>
        <p:spPr>
          <a:xfrm>
            <a:off x="598597" y="1933982"/>
            <a:ext cx="329042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sz="1300" dirty="0">
                <a:latin typeface="+mj-lt"/>
              </a:rPr>
              <a:t>Российская компания – экспортер или </a:t>
            </a:r>
            <a:r>
              <a:rPr lang="ru-RU" altLang="ru-RU" sz="1300" dirty="0">
                <a:latin typeface="+mj-lt"/>
              </a:rPr>
              <a:t>производитель сельскохозяйственной продукции и продовольствия, заключивший с экспортером договор о реализации сельскохозяйственной продукции (в рамках специальной </a:t>
            </a:r>
            <a:r>
              <a:rPr lang="ru-RU" altLang="ru-RU" sz="1300" dirty="0" smtClean="0">
                <a:latin typeface="+mj-lt"/>
              </a:rPr>
              <a:t>Согарантии)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endParaRPr lang="ru-RU" altLang="ru-RU" sz="1300" dirty="0">
              <a:latin typeface="+mj-lt"/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altLang="ru-RU" sz="1300" dirty="0">
                <a:latin typeface="+mj-lt"/>
              </a:rPr>
              <a:t>З</a:t>
            </a:r>
            <a:r>
              <a:rPr lang="ru-RU" altLang="ru-RU" sz="1300" dirty="0" smtClean="0">
                <a:latin typeface="+mj-lt"/>
              </a:rPr>
              <a:t>аявитель </a:t>
            </a:r>
            <a:r>
              <a:rPr lang="ru-RU" altLang="ru-RU" sz="1300" dirty="0">
                <a:latin typeface="+mj-lt"/>
              </a:rPr>
              <a:t>включен в единый реестр субъектов малого и среднего предпринимательства и соответствующие требованиям Федерального закона от 24.07.2007 года № 209-ФЗ «О развитии малого и среднего предпринимательства в Российской Федерации</a:t>
            </a:r>
            <a:r>
              <a:rPr lang="ru-RU" altLang="ru-RU" sz="1300" dirty="0" smtClean="0">
                <a:latin typeface="+mj-lt"/>
              </a:rPr>
              <a:t>»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ru-RU" altLang="ru-RU" sz="1300" dirty="0">
              <a:latin typeface="+mj-lt"/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  <a:defRPr/>
            </a:pPr>
            <a:r>
              <a:rPr lang="ru-RU" altLang="ru-RU" sz="1300" dirty="0" smtClean="0">
                <a:latin typeface="+mj-lt"/>
              </a:rPr>
              <a:t>На </a:t>
            </a:r>
            <a:r>
              <a:rPr lang="ru-RU" altLang="ru-RU" sz="1300" dirty="0">
                <a:latin typeface="+mj-lt"/>
              </a:rPr>
              <a:t>цели исполнения экспортного контракта или осуществления регулярных экспортных поставок, в рамках исполнения договоров, между производителем и экспортером, предусматривающих реализацию продукции по </a:t>
            </a:r>
            <a:r>
              <a:rPr lang="ru-RU" altLang="ru-RU" sz="1300" dirty="0" smtClean="0">
                <a:latin typeface="+mj-lt"/>
              </a:rPr>
              <a:t>контракту</a:t>
            </a:r>
            <a:endParaRPr lang="ru-RU" altLang="ru-RU" sz="1300" dirty="0">
              <a:latin typeface="+mj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170" y="143648"/>
            <a:ext cx="10408885" cy="698685"/>
          </a:xfrm>
        </p:spPr>
        <p:txBody>
          <a:bodyPr/>
          <a:lstStyle/>
          <a:p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Коробочное решение АО </a:t>
            </a:r>
            <a:r>
              <a:rPr lang="ru-RU" kern="0" spc="-100" dirty="0" smtClean="0">
                <a:solidFill>
                  <a:schemeClr val="tx2"/>
                </a:solidFill>
                <a:latin typeface="+mj-lt"/>
                <a:cs typeface="Arial"/>
              </a:rPr>
              <a:t>МСП Банк </a:t>
            </a:r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и АО Корпорация МСП </a:t>
            </a:r>
            <a:b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</a:br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для  </a:t>
            </a:r>
            <a:r>
              <a:rPr lang="ru-RU" kern="0" spc="-100" dirty="0" err="1">
                <a:solidFill>
                  <a:srgbClr val="C00000"/>
                </a:solidFill>
                <a:latin typeface="+mj-lt"/>
                <a:cs typeface="Arial"/>
              </a:rPr>
              <a:t>предэкспортного</a:t>
            </a:r>
            <a:r>
              <a:rPr lang="ru-RU" kern="0" spc="-100" dirty="0">
                <a:solidFill>
                  <a:schemeClr val="tx2"/>
                </a:solidFill>
                <a:latin typeface="+mj-lt"/>
                <a:cs typeface="Arial"/>
              </a:rPr>
              <a:t> финансирования  экспортеров - субъектов МСП</a:t>
            </a:r>
            <a:endParaRPr lang="ru-RU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51682" y="2019675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00">
              <a:solidFill>
                <a:srgbClr val="000000"/>
              </a:solidFill>
            </a:endParaRPr>
          </a:p>
        </p:txBody>
      </p:sp>
      <p:cxnSp>
        <p:nvCxnSpPr>
          <p:cNvPr id="9" name="Прямая соединительная линия 71">
            <a:extLst>
              <a:ext uri="{FF2B5EF4-FFF2-40B4-BE49-F238E27FC236}">
                <a16:creationId xmlns:a16="http://schemas.microsoft.com/office/drawing/2014/main" xmlns="" id="{81FEDC2F-F8A8-4AF9-9A9E-FC5D8A45524B}"/>
              </a:ext>
            </a:extLst>
          </p:cNvPr>
          <p:cNvCxnSpPr>
            <a:cxnSpLocks/>
          </p:cNvCxnSpPr>
          <p:nvPr/>
        </p:nvCxnSpPr>
        <p:spPr>
          <a:xfrm>
            <a:off x="3929182" y="1349922"/>
            <a:ext cx="0" cy="6739388"/>
          </a:xfrm>
          <a:prstGeom prst="line">
            <a:avLst/>
          </a:prstGeom>
          <a:ln w="28575" cap="sq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grpSp>
        <p:nvGrpSpPr>
          <p:cNvPr id="10" name="Group 857">
            <a:extLst>
              <a:ext uri="{FF2B5EF4-FFF2-40B4-BE49-F238E27FC236}">
                <a16:creationId xmlns:a16="http://schemas.microsoft.com/office/drawing/2014/main" xmlns="" id="{2749A3A2-CA02-4A15-B440-5BD076F13ED3}"/>
              </a:ext>
            </a:extLst>
          </p:cNvPr>
          <p:cNvGrpSpPr/>
          <p:nvPr/>
        </p:nvGrpSpPr>
        <p:grpSpPr>
          <a:xfrm>
            <a:off x="3786709" y="4457330"/>
            <a:ext cx="340954" cy="540042"/>
            <a:chOff x="6413214" y="4013204"/>
            <a:chExt cx="457274" cy="621031"/>
          </a:xfrm>
        </p:grpSpPr>
        <p:sp>
          <p:nvSpPr>
            <p:cNvPr id="11" name="Isosceles Triangle 33">
              <a:extLst>
                <a:ext uri="{FF2B5EF4-FFF2-40B4-BE49-F238E27FC236}">
                  <a16:creationId xmlns:a16="http://schemas.microsoft.com/office/drawing/2014/main" xmlns="" id="{DDC0977E-B084-49F9-A9CD-29C1C974C1BE}"/>
                </a:ext>
              </a:extLst>
            </p:cNvPr>
            <p:cNvSpPr/>
            <p:nvPr/>
          </p:nvSpPr>
          <p:spPr bwMode="auto">
            <a:xfrm rot="5400000">
              <a:off x="6424636" y="4188383"/>
              <a:ext cx="621031" cy="270673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A32020"/>
                </a:solidFill>
                <a:effectLst/>
                <a:uLnTx/>
                <a:uFillTx/>
                <a:latin typeface="Franklin Gothic Book" pitchFamily="34" charset="0"/>
                <a:ea typeface="+mn-ea"/>
                <a:cs typeface="+mn-cs"/>
              </a:endParaRPr>
            </a:p>
          </p:txBody>
        </p:sp>
        <p:grpSp>
          <p:nvGrpSpPr>
            <p:cNvPr id="12" name="Group 35">
              <a:extLst>
                <a:ext uri="{FF2B5EF4-FFF2-40B4-BE49-F238E27FC236}">
                  <a16:creationId xmlns:a16="http://schemas.microsoft.com/office/drawing/2014/main" xmlns="" id="{0CC1111E-4AC6-4FA1-A5C9-400B5EC8B76B}"/>
                </a:ext>
              </a:extLst>
            </p:cNvPr>
            <p:cNvGrpSpPr/>
            <p:nvPr/>
          </p:nvGrpSpPr>
          <p:grpSpPr>
            <a:xfrm>
              <a:off x="6413214" y="4054195"/>
              <a:ext cx="318060" cy="539070"/>
              <a:chOff x="6702563" y="1522410"/>
              <a:chExt cx="280730" cy="723339"/>
            </a:xfrm>
          </p:grpSpPr>
          <p:sp>
            <p:nvSpPr>
              <p:cNvPr id="13" name="Isosceles Triangle 36">
                <a:extLst>
                  <a:ext uri="{FF2B5EF4-FFF2-40B4-BE49-F238E27FC236}">
                    <a16:creationId xmlns:a16="http://schemas.microsoft.com/office/drawing/2014/main" xmlns="" id="{80440A4B-CB0C-4A37-A5A7-10DB4027A689}"/>
                  </a:ext>
                </a:extLst>
              </p:cNvPr>
              <p:cNvSpPr/>
              <p:nvPr/>
            </p:nvSpPr>
            <p:spPr bwMode="auto">
              <a:xfrm rot="5400000">
                <a:off x="6515857" y="1778306"/>
                <a:ext cx="723331" cy="211540"/>
              </a:xfrm>
              <a:prstGeom prst="triangle">
                <a:avLst/>
              </a:prstGeom>
              <a:solidFill>
                <a:schemeClr val="bg1">
                  <a:lumMod val="75000"/>
                </a:schemeClr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57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srgbClr val="A32020"/>
                  </a:solidFill>
                  <a:effectLst/>
                  <a:uLnTx/>
                  <a:uFillTx/>
                  <a:latin typeface="Franklin Gothic Book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Isosceles Triangle 37">
                <a:extLst>
                  <a:ext uri="{FF2B5EF4-FFF2-40B4-BE49-F238E27FC236}">
                    <a16:creationId xmlns:a16="http://schemas.microsoft.com/office/drawing/2014/main" xmlns="" id="{B363B360-5370-4187-B5D3-0245EB652606}"/>
                  </a:ext>
                </a:extLst>
              </p:cNvPr>
              <p:cNvSpPr/>
              <p:nvPr/>
            </p:nvSpPr>
            <p:spPr bwMode="auto">
              <a:xfrm rot="5400000">
                <a:off x="6446667" y="1778314"/>
                <a:ext cx="723331" cy="211540"/>
              </a:xfrm>
              <a:prstGeom prst="triangl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57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A32020"/>
                  </a:solidFill>
                  <a:effectLst/>
                  <a:uLnTx/>
                  <a:uFillTx/>
                  <a:latin typeface="Franklin Gothic Book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" name="Прямоугольник 16"/>
          <p:cNvSpPr/>
          <p:nvPr/>
        </p:nvSpPr>
        <p:spPr>
          <a:xfrm>
            <a:off x="153332" y="1565518"/>
            <a:ext cx="3499702" cy="247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1"/>
                </a:solidFill>
              </a:rPr>
              <a:t>Профиль получателя поддержки </a:t>
            </a:r>
            <a:endParaRPr lang="ru-RU" sz="1300" b="1" dirty="0">
              <a:solidFill>
                <a:schemeClr val="tx1"/>
              </a:solidFill>
            </a:endParaRPr>
          </a:p>
        </p:txBody>
      </p:sp>
      <p:sp>
        <p:nvSpPr>
          <p:cNvPr id="18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51682" y="3756964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00">
              <a:solidFill>
                <a:srgbClr val="0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238625" y="1708541"/>
            <a:ext cx="1897212" cy="40231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 smtClean="0"/>
              <a:t>Сумма</a:t>
            </a:r>
            <a:r>
              <a:rPr lang="en-US" sz="1300" b="1" dirty="0" smtClean="0"/>
              <a:t> </a:t>
            </a:r>
            <a:r>
              <a:rPr lang="ru-RU" sz="1300" b="1" dirty="0" smtClean="0"/>
              <a:t>кредита</a:t>
            </a:r>
            <a:endParaRPr lang="ru-RU" sz="13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913586" y="1355017"/>
            <a:ext cx="4630152" cy="247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 smtClean="0">
                <a:solidFill>
                  <a:schemeClr val="tx2"/>
                </a:solidFill>
              </a:rPr>
              <a:t>Параметры коробочного продукта</a:t>
            </a:r>
            <a:endParaRPr lang="ru-RU" sz="1300" b="1" dirty="0">
              <a:solidFill>
                <a:schemeClr val="tx2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002237" y="1607412"/>
            <a:ext cx="21336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238625" y="2179240"/>
            <a:ext cx="1897212" cy="427573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 smtClean="0"/>
              <a:t>Срок</a:t>
            </a:r>
            <a:endParaRPr lang="ru-RU" sz="13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238625" y="2670116"/>
            <a:ext cx="1897212" cy="1026974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 smtClean="0"/>
              <a:t>Ставка</a:t>
            </a:r>
            <a:endParaRPr lang="ru-RU" sz="13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238625" y="3801277"/>
            <a:ext cx="1897212" cy="2179766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 smtClean="0"/>
              <a:t>Обеспечение</a:t>
            </a:r>
            <a:endParaRPr lang="ru-RU" sz="13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238625" y="6172200"/>
            <a:ext cx="1897212" cy="1903462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 smtClean="0"/>
              <a:t>Участники сделки</a:t>
            </a:r>
            <a:endParaRPr lang="ru-RU" sz="1300" b="1" dirty="0"/>
          </a:p>
        </p:txBody>
      </p:sp>
      <p:sp>
        <p:nvSpPr>
          <p:cNvPr id="28" name="Rectangle 862"/>
          <p:cNvSpPr/>
          <p:nvPr/>
        </p:nvSpPr>
        <p:spPr>
          <a:xfrm>
            <a:off x="6241410" y="1724378"/>
            <a:ext cx="6013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300" dirty="0">
                <a:latin typeface="+mj-lt"/>
              </a:rPr>
              <a:t>до </a:t>
            </a:r>
            <a:r>
              <a:rPr lang="ru-RU" altLang="ru-RU" sz="1800" b="1" dirty="0" smtClean="0">
                <a:solidFill>
                  <a:schemeClr val="tx2"/>
                </a:solidFill>
                <a:latin typeface="+mj-lt"/>
              </a:rPr>
              <a:t>500</a:t>
            </a:r>
            <a:r>
              <a:rPr lang="ru-RU" altLang="ru-RU" sz="13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ru-RU" altLang="ru-RU" sz="1300" dirty="0">
                <a:latin typeface="+mj-lt"/>
              </a:rPr>
              <a:t>млн </a:t>
            </a:r>
            <a:r>
              <a:rPr lang="ru-RU" altLang="ru-RU" sz="1300" dirty="0" smtClean="0">
                <a:latin typeface="+mj-lt"/>
              </a:rPr>
              <a:t>рублей</a:t>
            </a:r>
            <a:endParaRPr lang="ru-RU" altLang="ru-RU" sz="1300" dirty="0">
              <a:latin typeface="+mj-lt"/>
            </a:endParaRPr>
          </a:p>
        </p:txBody>
      </p:sp>
      <p:cxnSp>
        <p:nvCxnSpPr>
          <p:cNvPr id="29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241321" y="2141139"/>
            <a:ext cx="781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2" name="Rectangle 862"/>
          <p:cNvSpPr/>
          <p:nvPr/>
        </p:nvSpPr>
        <p:spPr>
          <a:xfrm>
            <a:off x="6241410" y="2232761"/>
            <a:ext cx="6013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altLang="ru-RU" sz="1800" b="1" dirty="0" smtClean="0">
                <a:solidFill>
                  <a:schemeClr val="tx2"/>
                </a:solidFill>
                <a:latin typeface="+mj-lt"/>
              </a:rPr>
              <a:t>36</a:t>
            </a:r>
            <a:r>
              <a:rPr lang="ru-RU" altLang="ru-RU" sz="1300" dirty="0" smtClean="0">
                <a:latin typeface="+mj-lt"/>
              </a:rPr>
              <a:t> месяцев</a:t>
            </a:r>
            <a:endParaRPr lang="ru-RU" altLang="ru-RU" sz="1300" dirty="0">
              <a:latin typeface="+mj-lt"/>
            </a:endParaRPr>
          </a:p>
        </p:txBody>
      </p:sp>
      <p:sp>
        <p:nvSpPr>
          <p:cNvPr id="34" name="Rectangle 862"/>
          <p:cNvSpPr/>
          <p:nvPr/>
        </p:nvSpPr>
        <p:spPr>
          <a:xfrm>
            <a:off x="6241410" y="2560355"/>
            <a:ext cx="601329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2"/>
                </a:solidFill>
                <a:latin typeface="+mj-lt"/>
              </a:rPr>
              <a:t>от </a:t>
            </a:r>
            <a:r>
              <a:rPr lang="ru-RU" sz="1800" b="1" dirty="0" smtClean="0">
                <a:solidFill>
                  <a:schemeClr val="tx2"/>
                </a:solidFill>
                <a:latin typeface="+mj-lt"/>
              </a:rPr>
              <a:t>7,75 %</a:t>
            </a:r>
            <a:endParaRPr lang="ru-RU" sz="1600" b="1" dirty="0" smtClean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altLang="ru-RU" sz="1300" dirty="0">
                <a:latin typeface="+mj-lt"/>
              </a:rPr>
              <a:t>При сумме гарантии более 100 млн рублей вознаграждение за гарантию подлежит ежегодному перерасчету исходя из суммы основного долга по Кредиту по состоянию на дату начала следующего финансового года</a:t>
            </a:r>
            <a:endParaRPr lang="ru-RU" sz="1300" dirty="0">
              <a:latin typeface="+mj-lt"/>
            </a:endParaRPr>
          </a:p>
        </p:txBody>
      </p:sp>
      <p:cxnSp>
        <p:nvCxnSpPr>
          <p:cNvPr id="35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241321" y="3751916"/>
            <a:ext cx="781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7" name="Rectangle 862"/>
          <p:cNvSpPr/>
          <p:nvPr/>
        </p:nvSpPr>
        <p:spPr>
          <a:xfrm>
            <a:off x="6224489" y="3801277"/>
            <a:ext cx="6258456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1300" b="1" dirty="0" smtClean="0">
                <a:solidFill>
                  <a:schemeClr val="tx2"/>
                </a:solidFill>
              </a:rPr>
              <a:t>Гарантия </a:t>
            </a:r>
            <a:r>
              <a:rPr lang="ru-RU" altLang="ru-RU" sz="1300" b="1" dirty="0">
                <a:solidFill>
                  <a:schemeClr val="tx2"/>
                </a:solidFill>
              </a:rPr>
              <a:t>Корпорации МСП:</a:t>
            </a:r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300" dirty="0"/>
              <a:t>Покрытие: </a:t>
            </a:r>
            <a:r>
              <a:rPr lang="ru-RU" altLang="ru-RU" sz="1600" b="1" dirty="0">
                <a:solidFill>
                  <a:schemeClr val="tx2"/>
                </a:solidFill>
                <a:cs typeface="Arial" charset="0"/>
              </a:rPr>
              <a:t>70%</a:t>
            </a:r>
            <a:r>
              <a:rPr lang="ru-RU" altLang="ru-RU" sz="1300" b="1" dirty="0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ru-RU" altLang="ru-RU" sz="1300" dirty="0"/>
              <a:t>от суммы основного долга по </a:t>
            </a:r>
            <a:r>
              <a:rPr lang="ru-RU" altLang="ru-RU" sz="1300" dirty="0" smtClean="0"/>
              <a:t>кредиту при Согарантии/ </a:t>
            </a:r>
            <a:r>
              <a:rPr lang="ru-RU" altLang="ru-RU" sz="1600" b="1" dirty="0" smtClean="0">
                <a:solidFill>
                  <a:schemeClr val="tx2"/>
                </a:solidFill>
              </a:rPr>
              <a:t>75</a:t>
            </a:r>
            <a:r>
              <a:rPr lang="ru-RU" altLang="ru-RU" sz="1600" b="1" dirty="0">
                <a:solidFill>
                  <a:schemeClr val="tx2"/>
                </a:solidFill>
              </a:rPr>
              <a:t>%</a:t>
            </a:r>
            <a:r>
              <a:rPr lang="ru-RU" altLang="ru-RU" sz="1300" b="1" dirty="0">
                <a:solidFill>
                  <a:schemeClr val="tx2"/>
                </a:solidFill>
              </a:rPr>
              <a:t> </a:t>
            </a:r>
            <a:r>
              <a:rPr lang="ru-RU" altLang="ru-RU" sz="1300" dirty="0"/>
              <a:t>от суммы основного долга </a:t>
            </a:r>
            <a:r>
              <a:rPr lang="en-US" altLang="ru-RU" sz="1300" dirty="0" smtClean="0"/>
              <a:t>(</a:t>
            </a:r>
            <a:r>
              <a:rPr lang="ru-RU" altLang="ru-RU" sz="1300" dirty="0"/>
              <a:t>в рамках </a:t>
            </a:r>
            <a:r>
              <a:rPr lang="ru-RU" altLang="ru-RU" sz="1300" dirty="0" smtClean="0"/>
              <a:t>специальной Согарантии для экспорта сельскохозяйственной продукции) </a:t>
            </a:r>
            <a:endParaRPr lang="en-US" altLang="ru-RU" sz="1300" dirty="0"/>
          </a:p>
          <a:p>
            <a:pPr marL="764941" lvl="1" indent="-285750" defTabSz="1093324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300" dirty="0"/>
              <a:t>Срок: </a:t>
            </a:r>
            <a:r>
              <a:rPr lang="ru-RU" altLang="ru-RU" sz="1600" b="1" dirty="0" smtClean="0">
                <a:solidFill>
                  <a:schemeClr val="tx2"/>
                </a:solidFill>
              </a:rPr>
              <a:t>40 </a:t>
            </a:r>
            <a:r>
              <a:rPr lang="ru-RU" altLang="ru-RU" sz="1600" b="1" dirty="0">
                <a:solidFill>
                  <a:schemeClr val="tx2"/>
                </a:solidFill>
              </a:rPr>
              <a:t>месяцев</a:t>
            </a:r>
            <a:endParaRPr lang="ru-RU" altLang="ru-RU" sz="1300" b="1" dirty="0">
              <a:solidFill>
                <a:schemeClr val="tx2"/>
              </a:solidFill>
            </a:endParaRPr>
          </a:p>
          <a:p>
            <a:pPr marL="764941" lvl="1" indent="-285750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─"/>
              <a:defRPr/>
            </a:pPr>
            <a:r>
              <a:rPr lang="ru-RU" altLang="ru-RU" sz="1300" dirty="0"/>
              <a:t>Ставка</a:t>
            </a:r>
            <a:r>
              <a:rPr lang="ru-RU" altLang="ru-RU" sz="1300" b="1" dirty="0"/>
              <a:t>: </a:t>
            </a:r>
            <a:r>
              <a:rPr lang="ru-RU" altLang="ru-RU" sz="1600" b="1" dirty="0">
                <a:solidFill>
                  <a:schemeClr val="tx2"/>
                </a:solidFill>
              </a:rPr>
              <a:t>0,75%</a:t>
            </a:r>
            <a:r>
              <a:rPr lang="ru-RU" altLang="ru-RU" sz="1300" b="1" dirty="0"/>
              <a:t> </a:t>
            </a:r>
            <a:r>
              <a:rPr lang="ru-RU" altLang="ru-RU" sz="1300" dirty="0"/>
              <a:t>годовых от суммы </a:t>
            </a:r>
            <a:r>
              <a:rPr lang="ru-RU" altLang="ru-RU" sz="1300" dirty="0" smtClean="0"/>
              <a:t>Согарантии</a:t>
            </a:r>
            <a:endParaRPr lang="ru-RU" sz="1300" dirty="0" smtClean="0"/>
          </a:p>
          <a:p>
            <a:pPr marL="265113" lvl="0" indent="-265113" defTabSz="1093324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300" dirty="0" smtClean="0">
                <a:latin typeface="+mj-lt"/>
              </a:rPr>
              <a:t>Поручительство собственников бизнеса</a:t>
            </a:r>
            <a:endParaRPr lang="ru-RU" altLang="ru-RU" sz="1300" baseline="30000" dirty="0" smtClean="0"/>
          </a:p>
          <a:p>
            <a:pPr marL="265113" lvl="0" indent="-265113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latin typeface="+mj-lt"/>
              </a:rPr>
              <a:t>Залог </a:t>
            </a:r>
            <a:r>
              <a:rPr lang="ru-RU" sz="1300" dirty="0">
                <a:latin typeface="+mj-lt"/>
              </a:rPr>
              <a:t>имущества и/или залог прав требования на получение экспортной выручки по </a:t>
            </a:r>
            <a:r>
              <a:rPr lang="ru-RU" sz="1300" dirty="0" smtClean="0">
                <a:latin typeface="+mj-lt"/>
              </a:rPr>
              <a:t>экспортному контракту</a:t>
            </a:r>
            <a:endParaRPr lang="ru-RU" sz="1300" dirty="0">
              <a:latin typeface="+mj-lt"/>
            </a:endParaRPr>
          </a:p>
        </p:txBody>
      </p:sp>
      <p:cxnSp>
        <p:nvCxnSpPr>
          <p:cNvPr id="39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241321" y="6076621"/>
            <a:ext cx="781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pic>
        <p:nvPicPr>
          <p:cNvPr id="42" name="Picture 2" descr="https://corpmsp.ru/upload/logo/msp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3559" y="6168176"/>
            <a:ext cx="2261148" cy="797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ик 42"/>
          <p:cNvSpPr/>
          <p:nvPr/>
        </p:nvSpPr>
        <p:spPr>
          <a:xfrm>
            <a:off x="6269053" y="6993866"/>
            <a:ext cx="3264344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dirty="0">
                <a:latin typeface="+mj-lt"/>
              </a:rPr>
              <a:t>«Оборотное кредитование на цели </a:t>
            </a:r>
            <a:r>
              <a:rPr lang="ru-RU" sz="1300" dirty="0" smtClean="0">
                <a:latin typeface="+mj-lt"/>
              </a:rPr>
              <a:t>пополнения </a:t>
            </a:r>
            <a:r>
              <a:rPr lang="ru-RU" sz="1300" dirty="0">
                <a:latin typeface="+mj-lt"/>
              </a:rPr>
              <a:t>оборотных средств при </a:t>
            </a:r>
            <a:r>
              <a:rPr lang="ru-RU" sz="1300" dirty="0" smtClean="0">
                <a:latin typeface="+mj-lt"/>
              </a:rPr>
              <a:t>исполнении экспортного </a:t>
            </a:r>
            <a:r>
              <a:rPr lang="ru-RU" sz="1300" dirty="0">
                <a:latin typeface="+mj-lt"/>
              </a:rPr>
              <a:t>контракта или финансирования дебиторской задолженности </a:t>
            </a:r>
            <a:r>
              <a:rPr lang="ru-RU" sz="1300" dirty="0" smtClean="0">
                <a:latin typeface="+mj-lt"/>
              </a:rPr>
              <a:t>экспортера»</a:t>
            </a:r>
            <a:endParaRPr lang="ru-RU" altLang="ru-RU" sz="1300" dirty="0">
              <a:latin typeface="+mj-lt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9533397" y="7055673"/>
            <a:ext cx="2681142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dirty="0" smtClean="0">
                <a:latin typeface="+mj-lt"/>
              </a:rPr>
              <a:t>«Согарантия</a:t>
            </a:r>
            <a:r>
              <a:rPr lang="en-US" altLang="ru-RU" sz="1300" dirty="0">
                <a:latin typeface="+mj-lt"/>
              </a:rPr>
              <a:t>/</a:t>
            </a:r>
            <a:r>
              <a:rPr lang="ru-RU" sz="1300" dirty="0">
                <a:latin typeface="+mj-lt"/>
              </a:rPr>
              <a:t>Прямая гарантия для экспортеров, выдаваемая совместно с поручительством РГО (согарантия для экспортеров</a:t>
            </a:r>
            <a:r>
              <a:rPr lang="ru-RU" sz="1300" dirty="0" smtClean="0">
                <a:latin typeface="+mj-lt"/>
              </a:rPr>
              <a:t>)</a:t>
            </a:r>
            <a:endParaRPr lang="ru-RU" altLang="ru-RU" sz="1300" dirty="0">
              <a:latin typeface="+mj-lt"/>
            </a:endParaRPr>
          </a:p>
        </p:txBody>
      </p:sp>
      <p:pic>
        <p:nvPicPr>
          <p:cNvPr id="47" name="Picture 2" descr="https://corpmsp.ru/upload/logo/msp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056" y="0"/>
            <a:ext cx="1873931" cy="660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Прямоугольник 49"/>
          <p:cNvSpPr/>
          <p:nvPr/>
        </p:nvSpPr>
        <p:spPr>
          <a:xfrm>
            <a:off x="320654" y="941078"/>
            <a:ext cx="7387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kern="0" spc="-100" dirty="0">
                <a:solidFill>
                  <a:schemeClr val="bg1">
                    <a:lumMod val="50000"/>
                  </a:schemeClr>
                </a:solidFill>
                <a:cs typeface="Arial"/>
              </a:rPr>
              <a:t>П</a:t>
            </a:r>
            <a:r>
              <a:rPr lang="ru-RU" sz="1800" b="1" kern="0" spc="-1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одход </a:t>
            </a:r>
            <a:r>
              <a:rPr lang="ru-RU" sz="1800" b="1" kern="0" spc="-100" dirty="0">
                <a:solidFill>
                  <a:schemeClr val="bg1">
                    <a:lumMod val="50000"/>
                  </a:schemeClr>
                </a:solidFill>
                <a:cs typeface="Arial"/>
              </a:rPr>
              <a:t>к совместному использованию продуктовых решений</a:t>
            </a:r>
            <a:endParaRPr lang="ru-RU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8" name="Рисунок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4398" y="6076621"/>
            <a:ext cx="2722872" cy="979052"/>
          </a:xfrm>
          <a:prstGeom prst="rect">
            <a:avLst/>
          </a:prstGeom>
        </p:spPr>
      </p:pic>
      <p:cxnSp>
        <p:nvCxnSpPr>
          <p:cNvPr id="49" name="Straight Connector 67">
            <a:extLst>
              <a:ext uri="{FF2B5EF4-FFF2-40B4-BE49-F238E27FC236}">
                <a16:creationId xmlns:a16="http://schemas.microsoft.com/office/drawing/2014/main" xmlns="" id="{3B157205-AA96-4DC7-87FB-C6CBD9BB52FF}"/>
              </a:ext>
            </a:extLst>
          </p:cNvPr>
          <p:cNvCxnSpPr>
            <a:cxnSpLocks/>
          </p:cNvCxnSpPr>
          <p:nvPr/>
        </p:nvCxnSpPr>
        <p:spPr>
          <a:xfrm>
            <a:off x="4241321" y="2629524"/>
            <a:ext cx="7812000" cy="0"/>
          </a:xfrm>
          <a:prstGeom prst="line">
            <a:avLst/>
          </a:prstGeom>
          <a:ln w="9525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19" name="Freeform 103">
            <a:extLst>
              <a:ext uri="{FF2B5EF4-FFF2-40B4-BE49-F238E27FC236}">
                <a16:creationId xmlns:a16="http://schemas.microsoft.com/office/drawing/2014/main" xmlns="" id="{ED257AAA-40E3-49E8-B0A0-38079B806090}"/>
              </a:ext>
            </a:extLst>
          </p:cNvPr>
          <p:cNvSpPr>
            <a:spLocks noChangeAspect="1"/>
          </p:cNvSpPr>
          <p:nvPr/>
        </p:nvSpPr>
        <p:spPr bwMode="auto">
          <a:xfrm>
            <a:off x="610915" y="5873287"/>
            <a:ext cx="216000" cy="216714"/>
          </a:xfrm>
          <a:custGeom>
            <a:avLst/>
            <a:gdLst>
              <a:gd name="T0" fmla="*/ 96 w 200"/>
              <a:gd name="T1" fmla="*/ 138 h 200"/>
              <a:gd name="T2" fmla="*/ 50 w 200"/>
              <a:gd name="T3" fmla="*/ 91 h 200"/>
              <a:gd name="T4" fmla="*/ 68 w 200"/>
              <a:gd name="T5" fmla="*/ 74 h 200"/>
              <a:gd name="T6" fmla="*/ 96 w 200"/>
              <a:gd name="T7" fmla="*/ 102 h 200"/>
              <a:gd name="T8" fmla="*/ 170 w 200"/>
              <a:gd name="T9" fmla="*/ 29 h 200"/>
              <a:gd name="T10" fmla="*/ 169 w 200"/>
              <a:gd name="T11" fmla="*/ 28 h 200"/>
              <a:gd name="T12" fmla="*/ 100 w 200"/>
              <a:gd name="T13" fmla="*/ 0 h 200"/>
              <a:gd name="T14" fmla="*/ 0 w 200"/>
              <a:gd name="T15" fmla="*/ 100 h 200"/>
              <a:gd name="T16" fmla="*/ 100 w 200"/>
              <a:gd name="T17" fmla="*/ 200 h 200"/>
              <a:gd name="T18" fmla="*/ 200 w 200"/>
              <a:gd name="T19" fmla="*/ 100 h 200"/>
              <a:gd name="T20" fmla="*/ 185 w 200"/>
              <a:gd name="T21" fmla="*/ 49 h 200"/>
              <a:gd name="T22" fmla="*/ 96 w 200"/>
              <a:gd name="T23" fmla="*/ 138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0" h="200">
                <a:moveTo>
                  <a:pt x="96" y="138"/>
                </a:moveTo>
                <a:cubicBezTo>
                  <a:pt x="50" y="91"/>
                  <a:pt x="50" y="91"/>
                  <a:pt x="50" y="91"/>
                </a:cubicBezTo>
                <a:cubicBezTo>
                  <a:pt x="68" y="74"/>
                  <a:pt x="68" y="74"/>
                  <a:pt x="68" y="74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70" y="29"/>
                  <a:pt x="170" y="29"/>
                  <a:pt x="170" y="29"/>
                </a:cubicBezTo>
                <a:cubicBezTo>
                  <a:pt x="170" y="29"/>
                  <a:pt x="169" y="29"/>
                  <a:pt x="169" y="28"/>
                </a:cubicBezTo>
                <a:cubicBezTo>
                  <a:pt x="151" y="11"/>
                  <a:pt x="127" y="0"/>
                  <a:pt x="100" y="0"/>
                </a:cubicBezTo>
                <a:cubicBezTo>
                  <a:pt x="44" y="0"/>
                  <a:pt x="0" y="45"/>
                  <a:pt x="0" y="100"/>
                </a:cubicBezTo>
                <a:cubicBezTo>
                  <a:pt x="0" y="155"/>
                  <a:pt x="44" y="200"/>
                  <a:pt x="100" y="200"/>
                </a:cubicBezTo>
                <a:cubicBezTo>
                  <a:pt x="155" y="200"/>
                  <a:pt x="200" y="155"/>
                  <a:pt x="200" y="100"/>
                </a:cubicBezTo>
                <a:cubicBezTo>
                  <a:pt x="200" y="81"/>
                  <a:pt x="194" y="64"/>
                  <a:pt x="185" y="49"/>
                </a:cubicBezTo>
                <a:lnTo>
                  <a:pt x="96" y="1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91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">
  <a:themeElements>
    <a:clrScheme name="19_Blank 1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FFFFFF"/>
      </a:accent3>
      <a:accent4>
        <a:srgbClr val="000000"/>
      </a:accent4>
      <a:accent5>
        <a:srgbClr val="AAACBD"/>
      </a:accent5>
      <a:accent6>
        <a:srgbClr val="84C000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9_Blank 1">
        <a:dk1>
          <a:srgbClr val="000000"/>
        </a:dk1>
        <a:lt1>
          <a:srgbClr val="FFFFFF"/>
        </a:lt1>
        <a:dk2>
          <a:srgbClr val="002776"/>
        </a:dk2>
        <a:lt2>
          <a:srgbClr val="FFFFFF"/>
        </a:lt2>
        <a:accent1>
          <a:srgbClr val="002776"/>
        </a:accent1>
        <a:accent2>
          <a:srgbClr val="92D400"/>
        </a:accent2>
        <a:accent3>
          <a:srgbClr val="FFFFFF"/>
        </a:accent3>
        <a:accent4>
          <a:srgbClr val="000000"/>
        </a:accent4>
        <a:accent5>
          <a:srgbClr val="AAACBD"/>
        </a:accent5>
        <a:accent6>
          <a:srgbClr val="84C000"/>
        </a:accent6>
        <a:hlink>
          <a:srgbClr val="00A1DE"/>
        </a:hlink>
        <a:folHlink>
          <a:srgbClr val="72C7E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161506</TotalTime>
  <Words>2770</Words>
  <Application>Microsoft Office PowerPoint</Application>
  <PresentationFormat>Произвольный</PresentationFormat>
  <Paragraphs>605</Paragraphs>
  <Slides>15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Arial Narrow</vt:lpstr>
      <vt:lpstr>Calibri</vt:lpstr>
      <vt:lpstr>Franklin Gothic Book</vt:lpstr>
      <vt:lpstr>Times New Roman</vt:lpstr>
      <vt:lpstr>Wingdings</vt:lpstr>
      <vt:lpstr>Title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Коробочное решение АО РОСЭКСИМБАНК и АО Корпорация МСП  для  предэкспортного финансирования  экспортеров - субъектов МСП</vt:lpstr>
      <vt:lpstr>Презентация PowerPoint</vt:lpstr>
      <vt:lpstr>Коробочное решение АО МСП Банк и АО Корпорация МСП  для  предэкспортного финансирования  экспортеров - субъектов МСП</vt:lpstr>
      <vt:lpstr>Коробочное решение АО РОСЭКСИМБАНК и АО Корпорация МСП  для  постэкспортного финансирования  экспортеров - субъектов МСП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Deloitte &amp; Touche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– Times New Roman 26pt Line spacing 26pt</dc:title>
  <dc:creator>ladmin</dc:creator>
  <cp:lastModifiedBy>Березной Алексей Вадимович</cp:lastModifiedBy>
  <cp:revision>5125</cp:revision>
  <cp:lastPrinted>2020-07-09T09:39:48Z</cp:lastPrinted>
  <dcterms:created xsi:type="dcterms:W3CDTF">2010-08-23T12:41:44Z</dcterms:created>
  <dcterms:modified xsi:type="dcterms:W3CDTF">2020-08-10T14:27:38Z</dcterms:modified>
</cp:coreProperties>
</file>