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1. 00:00–01:30</a:t>
            </a:r>
          </a:p>
          <a:p>
            <a:r>
              <a:t>Какая задача вас догоняет?</a:t>
            </a:r>
          </a:p>
          <a:p>
            <a:endParaRPr/>
          </a:p>
          <a:p>
            <a:r>
              <a:t>Подумайте о задаче, которая ждёт вас, пока вы сидите в этом зале. Не о главной мечте вашего бизнеса. О маленькой работе, к которой почему-то приходится возвращаться снова и снова.</a:t>
            </a:r>
          </a:p>
          <a:p>
            <a:endParaRPr/>
          </a:p>
          <a:p>
            <a:r>
              <a:t>Антон Савкин только что говорил о грантовой практике и росте проекта. Возможности есть. А кто будет регулярно их искать, разбирать условия, собирать материалы?</a:t>
            </a:r>
          </a:p>
          <a:p>
            <a:endParaRPr/>
          </a:p>
          <a:p>
            <a:r>
              <a:t>Поднимите руку, если такая задача есть. Посмотрите: у неё, кажется, неплохая посещаемость на нашем слёте. Физически мы здесь. А кусочек внимания всё ещё занят там.</a:t>
            </a:r>
          </a:p>
          <a:p>
            <a:endParaRPr/>
          </a:p>
          <a:p>
            <a:r>
              <a:t>Меня зовут Сергей Федоренко. Я главный специалист АНО «Цифровой регион», Липецк. Сегодня предлагаю разобраться, какую часть этой работы уже можно поручить ИИ-агенту.</a:t>
            </a:r>
          </a:p>
          <a:p>
            <a:endParaRPr/>
          </a:p>
          <a:p>
            <a:r>
              <a:t>Наш главный герой — повторяющаяся задача. Посмотрим, как превратить её в поручение и перестать следить за каждым шагом.</a:t>
            </a:r>
          </a:p>
          <a:p>
            <a:endParaRPr/>
          </a:p>
          <a:p>
            <a:r>
              <a:t>Сразу договоримся о значении слова «доверять». Это когда вы знаете, какой результат получите, где его найдёте и в какой ситуации помощник обратится к вам. Именно такое доверие нам и нужно.</a:t>
            </a:r>
          </a:p>
          <a:p>
            <a:endParaRPr/>
          </a:p>
          <a:p>
            <a:r>
              <a:t>А в конце вы вернётесь к своей задаче. Только у неё уже будет шанс перестать вас догонять.</a:t>
            </a:r>
          </a:p>
          <a:p>
            <a:endParaRPr/>
          </a:p>
          <a:p>
            <a:r>
              <a:t>Переход: Начать со знакомой цены незавершённой работы.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"Поднять руку, дать залу ответить и оглядеться.",</a:t>
            </a:r>
          </a:p>
          <a:p>
            <a:r>
              <a:t>    "seconds": 8,</a:t>
            </a:r>
          </a:p>
          <a:p>
            <a:r>
              <a:t>    "after_text": "Поднимите руку"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Материал пользователя: ИТОГ Программы слета СП 15.09 .pdf, страница 1 — программа 15 сентября 2026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2. 01:30–03:00</a:t>
            </a:r>
          </a:p>
          <a:p>
            <a:r>
              <a:t>Работа после работы</a:t>
            </a:r>
          </a:p>
          <a:p>
            <a:endParaRPr/>
          </a:p>
          <a:p>
            <a:r>
              <a:t>Возьмём знакомый день. Вы провели мероприятие. Люди пришли, партнёры довольны, команда выдохнула. Событие закончилось. Работа после события только началась.</a:t>
            </a:r>
          </a:p>
          <a:p>
            <a:endParaRPr/>
          </a:p>
          <a:p>
            <a:r>
              <a:t>Нужно собрать фотографии. Написать участникам. Поблагодарить партнёров. Сохранить показатели. Сделать публикацию. Вспомнить, кому что обещали в коридоре. И всё это желательно сегодня, пока живы впечатления.</a:t>
            </a:r>
          </a:p>
          <a:p>
            <a:endParaRPr/>
          </a:p>
          <a:p>
            <a:r>
              <a:t>Многие предприниматели становятся руководителями собственного проекта, потому что хотят что-то изменить: создать полезный сервис, открыть пространство, помочь людям. А затем обнаруживают, что часть недели руководят переносом информации из одного места в другое.</a:t>
            </a:r>
          </a:p>
          <a:p>
            <a:endParaRPr/>
          </a:p>
          <a:p>
            <a:r>
              <a:t>Из переписки в список. Из списка в таблицу. Из таблицы в письмо. Из письма обратно в переписку: «Коллеги, уточните, пожалуйста, цифру».</a:t>
            </a:r>
          </a:p>
          <a:p>
            <a:endParaRPr/>
          </a:p>
          <a:p>
            <a:r>
              <a:t>У этой работы есть неприятная особенность. Каждая операция маленькая, поэтому её легко недооценить. Но каждая требует вспомнить контекст, открыть нужное место и снова войти в задачу.</a:t>
            </a:r>
          </a:p>
          <a:p>
            <a:endParaRPr/>
          </a:p>
          <a:p>
            <a:r>
              <a:t>Освободить время здесь означает освободить внимание. Получить возможность спокойно разговаривать с человеком, потому что где-то уже собирается справка к следующей встрече.</a:t>
            </a:r>
          </a:p>
          <a:p>
            <a:endParaRPr/>
          </a:p>
          <a:p>
            <a:r>
              <a:t>Для этого нужен помощник, которому можно передать связанный кусок работы: от понятного начала до понятного конца. И теперь посмотрим, чем такой помощник отличается от привычного общения с ИИ.</a:t>
            </a:r>
          </a:p>
          <a:p>
            <a:endParaRPr/>
          </a:p>
          <a:p>
            <a:r>
              <a:t>Переход: Перейти от цепочки ручных действий к циклу агента.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"Пауза на цепочке «из переписки → в таблицу → в письмо».",</a:t>
            </a:r>
          </a:p>
          <a:p>
            <a:r>
              <a:t>    "seconds": 3,</a:t>
            </a:r>
          </a:p>
          <a:p>
            <a:r>
              <a:t>    "after_text": "Из переписки в список"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3. 03:00–05:00</a:t>
            </a:r>
          </a:p>
          <a:p>
            <a:r>
              <a:t>Как действует агент</a:t>
            </a:r>
          </a:p>
          <a:p>
            <a:endParaRPr/>
          </a:p>
          <a:p>
            <a:r>
              <a:t>Когда мы просим ИИ: «Подскажи, как подготовиться к встрече», он может предложить отличный список. Открыть сайты, изучить партнёра, собрать вопросы, составить краткую справку. Но все глаголы из этого списка по-прежнему адресованы нам.</a:t>
            </a:r>
          </a:p>
          <a:p>
            <a:endParaRPr/>
          </a:p>
          <a:p>
            <a:r>
              <a:t>Теперь сформулируем иначе: «Подготовь мне справку к завтрашней встрече. Вот название организации. Вот наша переписка. Вот что я хочу обсудить. Результат сохрани в отдельном файле».</a:t>
            </a:r>
          </a:p>
          <a:p>
            <a:endParaRPr/>
          </a:p>
          <a:p>
            <a:r>
              <a:t>Чтобы выполнить такое поручение, системе придётся действовать. Найти сведения. Открыть документы. Сопоставить факты. Заметить, что чего-то не хватает. Уточнить. Собрать результат.</a:t>
            </a:r>
          </a:p>
          <a:p>
            <a:endParaRPr/>
          </a:p>
          <a:p>
            <a:r>
              <a:t>ИИ-агент — это система, которая использует модель и доступные инструменты, чтобы проходить через такие шаги. Получает цель, выбирает действие, смотрит на результат и решает, что делать дальше.</a:t>
            </a:r>
          </a:p>
          <a:p>
            <a:endParaRPr/>
          </a:p>
          <a:p>
            <a:r>
              <a:t>Например, поиск вернул старую программу фонда. Агент открывает официальный сайт и ищет действующую. Ссылка не работает — пробует другой доступный путь. В документе нет ответа — отмечает пробел. В нормальном процессе отсутствие факта тоже становится частью результата.</a:t>
            </a:r>
          </a:p>
          <a:p>
            <a:endParaRPr/>
          </a:p>
          <a:p>
            <a:r>
              <a:t>На экране простой цикл: цель, действие, проверка, следующий шаг. Он повторяется, пока работа не выполнена или пока не возник вопрос, который нужно вернуть человеку.</a:t>
            </a:r>
          </a:p>
          <a:p>
            <a:endParaRPr/>
          </a:p>
          <a:p>
            <a:r>
              <a:t>Граница между чатами и агентами сегодня размыта: чаты тоже получают инструменты. Поэтому название продукта мало что нам говорит. Полезнее спросить: он действительно сделал нужную работу? Где результат? По каким признакам видно, что он готов?</a:t>
            </a:r>
          </a:p>
          <a:p>
            <a:endParaRPr/>
          </a:p>
          <a:p>
            <a:r>
              <a:t>Самый интересный переход происходит в нашей формулировке. Вместо «расскажи мне, что делать» появляется «вот работа, которую нужно выполнить». Теперь посмотрим, где такой переход оправдан.</a:t>
            </a:r>
          </a:p>
          <a:p>
            <a:endParaRPr/>
          </a:p>
          <a:p>
            <a:r>
              <a:t>Переход: Объяснить, где полезен выбор следующего шага.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"Дать залу проследить цикл на схеме.",</a:t>
            </a:r>
          </a:p>
          <a:p>
            <a:r>
              <a:t>    "seconds": 5,</a:t>
            </a:r>
          </a:p>
          <a:p>
            <a:r>
              <a:t>    "after_text": "На экране простой цикл"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https://www.anthropic.com/engineering/building-effective-agents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4. 05:00–06:30</a:t>
            </a:r>
          </a:p>
          <a:p>
            <a:r>
              <a:t>Где полезна самостоятельность</a:t>
            </a:r>
          </a:p>
          <a:p>
            <a:endParaRPr/>
          </a:p>
          <a:p>
            <a:r>
              <a:t>На фотографии Питер Штайнбергер, создатель OpenClaw, на сцене TED. Он рассказывает о личном ИИ-помощнике, который умеет действовать через инструменты. Такие истории помогают увидеть, как меняется повседневное взаимодействие с компьютером.</a:t>
            </a:r>
          </a:p>
          <a:p>
            <a:endParaRPr/>
          </a:p>
          <a:p>
            <a:r>
              <a:t>Сравним два поручения. Копировать заданную ячейку — путь известен, работает обычная автоматизация. Находить подходящие возможности сложнее: сайты устроены по-разному, условия меняются. Нужно разобраться в содержании и выбрать следующие действия.</a:t>
            </a:r>
          </a:p>
          <a:p>
            <a:endParaRPr/>
          </a:p>
          <a:p>
            <a:r>
              <a:t>Здесь и полезна самостоятельность агента. Он может соотнести «поддержка семей» в описании проекта с конкретными направлениями конкурса. Может понять, что два объявления относятся к одному событию. Может собрать сведения из нескольких источников в один понятный результат.</a:t>
            </a:r>
          </a:p>
          <a:p>
            <a:endParaRPr/>
          </a:p>
          <a:p>
            <a:r>
              <a:t>Конечно, иногда он ошибётся. Поэтому при выборе задачи важны две вещи: сколько труда она забирает и насколько понятно, что считать хорошим результатом.</a:t>
            </a:r>
          </a:p>
          <a:p>
            <a:endParaRPr/>
          </a:p>
          <a:p>
            <a:r>
              <a:t>Если результат можно описать как «одна страница с источниками, сроками и тремя вопросами», перед нами хороший кандидат. Если поручение звучит как «сделай так, чтобы дела пошли лучше», сначала придётся самим разобраться, какую работу мы имеем в виду.</a:t>
            </a:r>
          </a:p>
          <a:p>
            <a:endParaRPr/>
          </a:p>
          <a:p>
            <a:r>
              <a:t>Самостоятельность полезна внутри конкретной задачи. Чем яснее её границы, тем меньше поводов вмешиваться в процесс. Так мы постепенно приближаемся к вашему первому поручению.</a:t>
            </a:r>
          </a:p>
          <a:p>
            <a:endParaRPr/>
          </a:p>
          <a:p>
            <a:r>
              <a:t>Переход: Предложить аудитории выбрать узкую повторяющуюся задачу.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"3 секунды на подлинной фотографии Питера Штайнбергера на TED.",</a:t>
            </a:r>
          </a:p>
          <a:p>
            <a:r>
              <a:t>    "seconds": 3,</a:t>
            </a:r>
          </a:p>
          <a:p>
            <a:r>
              <a:t>    "after_text": "На фотографии Питер Штайнбергер"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https://www.ted.com/talks/peter_steinberger_how_i_created_openclaw_the_breakthrough_ai_agent?view=transcript</a:t>
            </a:r>
          </a:p>
          <a:p>
            <a:r>
              <a:t>https://www.ted.com/talks/peter_steinberger_how_i_created_openclaw_the_breakthrough_ai_agent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5. 06:30–08:00</a:t>
            </a:r>
          </a:p>
          <a:p>
            <a:r>
              <a:t>Ваш первый кандидат</a:t>
            </a:r>
          </a:p>
          <a:p>
            <a:endParaRPr/>
          </a:p>
          <a:p>
            <a:r>
              <a:t>Вернитесь к задаче, которую вспомнили в начале. Попробуем провести её через три простых вопроса.</a:t>
            </a:r>
          </a:p>
          <a:p>
            <a:endParaRPr/>
          </a:p>
          <a:p>
            <a:r>
              <a:t>Она повторяется? Вы примерно понимаете, как выглядит готовый результат? Ошибку можно заметить и исправить без серьёзного ущерба?</a:t>
            </a:r>
          </a:p>
          <a:p>
            <a:endParaRPr/>
          </a:p>
          <a:p>
            <a:r>
              <a:t>Если да, задача уже выглядит подходящей для первого опыта. Например, собирать подходящие семейные события на выходные. Готовить черновик новостей. Сводить запросы клиентов по темам. Проверять новые конкурсы.</a:t>
            </a:r>
          </a:p>
          <a:p>
            <a:endParaRPr/>
          </a:p>
          <a:p>
            <a:r>
              <a:t>Есть ещё один полезный признак. В этой работе вы часто говорите себе: «Я уже объяснял, как это делать». Значит, у вас существует способ работы, который можно описать и передать.</a:t>
            </a:r>
          </a:p>
          <a:p>
            <a:endParaRPr/>
          </a:p>
          <a:p>
            <a:r>
              <a:t>Сейчас выберите один пример. Именно один. Не нужно автоматизировать весь бизнес прямо в кресле конференционного зала. Вспомните работу, которую хотелось бы снять с себя уже на следующей неделе.</a:t>
            </a:r>
          </a:p>
          <a:p>
            <a:endParaRPr/>
          </a:p>
          <a:p>
            <a:r>
              <a:t>Можно записать два слова в телефон. «Обзор конкурсов». «Итоги встреч». «Сводка запросов». Эта запись понадобится нам ближе к концу.</a:t>
            </a:r>
          </a:p>
          <a:p>
            <a:endParaRPr/>
          </a:p>
          <a:p>
            <a:r>
              <a:t>Пока у нас есть только название. Позже мы добавим результат, источники и границу самостоятельности. А сейчас познакомимся с конкретным агентом, на котором удобно увидеть, как всё это соединяется.</a:t>
            </a:r>
          </a:p>
          <a:p>
            <a:endParaRPr/>
          </a:p>
          <a:p>
            <a:r>
              <a:t>Переход: Представить Hermes как конкретный пример системы.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"Дать 8 секунд выбрать и записать одну задачу.",</a:t>
            </a:r>
          </a:p>
          <a:p>
            <a:r>
              <a:t>    "seconds": 8,</a:t>
            </a:r>
          </a:p>
          <a:p>
            <a:r>
              <a:t>    "after_text": "Можно записать два слова"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6. 08:00–09:30</a:t>
            </a:r>
          </a:p>
          <a:p>
            <a:r>
              <a:t>Hermes Agent</a:t>
            </a:r>
          </a:p>
          <a:p>
            <a:endParaRPr/>
          </a:p>
          <a:p>
            <a:r>
              <a:t>Это Hermes Agent, открытый проект Nous Research. В нашем разговоре он будет конкретным примером ИИ-агента: у него есть инструменты, работа с файлами, память, сохраняемые навыки и задания по расписанию.</a:t>
            </a:r>
          </a:p>
          <a:p>
            <a:endParaRPr/>
          </a:p>
          <a:p>
            <a:r>
              <a:t>Важная деталь: Hermes и языковая модель — разные части системы. Модель помогает понимать задачу и выбирать действия. Hermes организует работу с инструментами и рабочим окружением. Возможности конкретного помощника зависят от того, что подключено и как настроено.</a:t>
            </a:r>
          </a:p>
          <a:p>
            <a:endParaRPr/>
          </a:p>
          <a:p>
            <a:r>
              <a:t>На экране официальная демонстрация Hermes Desktop. Посмотрите на переход: человеку достаточно поставить задачу, а дальше появляются шаги работы и результат. Нам сейчас не нужно разбирать каждую строку интерфейса. Важно увидеть, что за разговором стоит выполнение действий.</a:t>
            </a:r>
          </a:p>
          <a:p>
            <a:endParaRPr/>
          </a:p>
          <a:p>
            <a:r>
              <a:t>Большую задачу он может разделить между помощниками: один ищет источники, другой сопоставляет сведения, основной собирает итог. Такая совместная работа тоже требует настройки.</a:t>
            </a:r>
          </a:p>
          <a:p>
            <a:endParaRPr/>
          </a:p>
          <a:p>
            <a:r>
              <a:t>Если сказать «помоги с отчётностью», он ещё не знает ваш отчёт. Если показать хороший образец, дать исходные таблицы и назвать обязательные разделы, у него появляется конкретная работа.</a:t>
            </a:r>
          </a:p>
          <a:p>
            <a:endParaRPr/>
          </a:p>
          <a:p>
            <a:r>
              <a:t>Поэтому вопрос «что умеет Hermes?» быстро превращается в другой: «какую работу мы подготовили для него?» Дальше будут несколько сценариев, которые легко примерить на свою организацию.</a:t>
            </a:r>
          </a:p>
          <a:p>
            <a:endParaRPr/>
          </a:p>
          <a:p>
            <a:r>
              <a:t>Переход: Показать минимальный набор для рабочего старта.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показать GIF официального preview Hermes Desktop.",</a:t>
            </a:r>
          </a:p>
          <a:p>
            <a:r>
              <a:t>    "seconds": 6,</a:t>
            </a:r>
          </a:p>
          <a:p>
            <a:r>
              <a:t>    "after_text": "На экране официальная демонстрация"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</a:t>
            </a:r>
          </a:p>
          <a:p>
            <a:r>
              <a:t>https://hermes-assets.nousresearch.com/hermes-desktop.mp4</a:t>
            </a:r>
          </a:p>
          <a:p>
            <a:r>
              <a:t>https://github.com/NousResearch/hermes-agent</a:t>
            </a:r>
          </a:p>
          <a:p>
            <a:r>
              <a:t>https://hermes-agent.nousresearch.com/docs/</a:t>
            </a:r>
          </a:p>
          <a:p>
            <a:r>
              <a:t>https://hermes-agent.nousresearch.com/docs/user-guide/features/delegation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7. 09:30–11:00</a:t>
            </a:r>
          </a:p>
          <a:p>
            <a:r>
              <a:t>Что нужно для старта</a:t>
            </a:r>
          </a:p>
          <a:p>
            <a:endParaRPr/>
          </a:p>
          <a:p>
            <a:r>
              <a:t>Представим, что завтра к вам приходит новый помощник. Вы же не говорите ему с порога: «Вот доступ ко всему, действуй по ситуации». Вы показываете задачу, документы, удачный пример и объясняете, когда стоит обратиться к вам.</a:t>
            </a:r>
          </a:p>
          <a:p>
            <a:endParaRPr/>
          </a:p>
          <a:p>
            <a:r>
              <a:t>С агентом начало очень похоже. Ему нужны контекст, инструменты и критерии готовности.</a:t>
            </a:r>
          </a:p>
          <a:p>
            <a:endParaRPr/>
          </a:p>
          <a:p>
            <a:r>
              <a:t>Контекст — это несколько важных фактов: чем занимается проект, кому помогает, в каком регионе работает. Инструменты — то, через что он может выполнить задачу: поиск, браузер, нужная папка. Критерии — понятное описание результата.</a:t>
            </a:r>
          </a:p>
          <a:p>
            <a:endParaRPr/>
          </a:p>
          <a:p>
            <a:r>
              <a:t>Здесь легко сделать лишнюю работу: написать огромный текст обо всей истории организации. Лучше начать с того, что влияет на конкретное решение. Для поиска конкурса нужны территория, форма организации, направление проекта и ограничения. Биография основателя обычно не нужна.</a:t>
            </a:r>
          </a:p>
          <a:p>
            <a:endParaRPr/>
          </a:p>
          <a:p>
            <a:r>
              <a:t>Сам Hermes нужно установить, подключить модель и инструменты. MCP — способ подключить конкретный сервис и открыть нужные действия, например поиск документов. Такое подключение тоже настраивается. Затем повседневное поручение может выглядеть как обычное сообщение.</a:t>
            </a:r>
          </a:p>
          <a:p>
            <a:endParaRPr/>
          </a:p>
          <a:p>
            <a:r>
              <a:t>Необязательно начинать с пустого листа. Покажите документ, которым уже удобно пользоваться, и объясните: «Хочу такой же результат, только по новым данным». Хороший пример часто экономит десятки пояснений. Теперь соберём первый сценарий целиком.</a:t>
            </a:r>
          </a:p>
          <a:p>
            <a:endParaRPr/>
          </a:p>
          <a:p>
            <a:r>
              <a:t>Переход: Запустить мысленный сценарий грантового радара.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"3 секунды дать рассмотреть условия старта.",</a:t>
            </a:r>
          </a:p>
          <a:p>
            <a:r>
              <a:t>    "seconds": 3,</a:t>
            </a:r>
          </a:p>
          <a:p>
            <a:r>
              <a:t>    "after_text": "Контекст — это"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https://hermes-agent.nousresearch.com/docs/user-guide/features/tools</a:t>
            </a:r>
          </a:p>
          <a:p>
            <a:r>
              <a:t>https://hermes-agent.nousresearch.com/docs/user-guide/features/mcp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8. 11:00–13:30</a:t>
            </a:r>
          </a:p>
          <a:p>
            <a:r>
              <a:t>Грантовый радар</a:t>
            </a:r>
          </a:p>
          <a:p>
            <a:endParaRPr/>
          </a:p>
          <a:p>
            <a:r>
              <a:t>После разговора о грантовых ресурсах самый естественный пример — помощник, который следит за возможностями. Назовём его «грантовый радар».</a:t>
            </a:r>
          </a:p>
          <a:p>
            <a:endParaRPr/>
          </a:p>
          <a:p>
            <a:r>
              <a:t>Это адаптированный сценарий для нашего слёта. Мы пока не запускаем готовую систему для поиска грантов. Мы собираем пример поручения, который опирается на возможности поиска, работы с файлами и расписанием. Он помогает понять, что может получиться после настройки.</a:t>
            </a:r>
          </a:p>
          <a:p>
            <a:endParaRPr/>
          </a:p>
          <a:p>
            <a:r>
              <a:t>Представим небольшую организацию, которая проводит занятия для семей. Ей интересны конкурсы в своём регионе. У команды ограничено время, и она не хочет каждое утро начинать с обхода сайтов.</a:t>
            </a:r>
          </a:p>
          <a:p>
            <a:endParaRPr/>
          </a:p>
          <a:p>
            <a:r>
              <a:t>Поручение звучит так: «По будням проверяй эти источники. Ищи новые открытые конкурсы, которые подходят нашему проекту. Сверяй требования с положением организатора. Веди таблицу. Присылай сообщение, когда появляется подходящая возможность или меняется важный срок».</a:t>
            </a:r>
          </a:p>
          <a:p>
            <a:endParaRPr/>
          </a:p>
          <a:p>
            <a:r>
              <a:t>Теперь посмотрим, что агенту предстоит сделать. Найти публикацию. Убедиться, что набор ещё открыт. Проверить территорию, требования к заявителю и направление поддержки. Отделить дату публикации от дедлайна. Найти первичный документ.</a:t>
            </a:r>
          </a:p>
          <a:p>
            <a:endParaRPr/>
          </a:p>
          <a:p>
            <a:r>
              <a:t>Готовый результат — карточка: название конкурса, почему он может подойти, крайний срок, обязательные условия и ссылка на положение. Если соответствие спорное, отдельная строка: «Нужно уточнить вот этот пункт».</a:t>
            </a:r>
          </a:p>
          <a:p>
            <a:endParaRPr/>
          </a:p>
          <a:p>
            <a:r>
              <a:t>Обратите внимание на слова «может подойти». Радар помогает обнаружить и отобрать возможности. Решение об участии всё равно включает ресурсы команды, сроки и наши планы.</a:t>
            </a:r>
          </a:p>
          <a:p>
            <a:endParaRPr/>
          </a:p>
          <a:p>
            <a:r>
              <a:t>Посмотрите на образец поручения и примерьте его к своему проекту. Достаточно ли оно конкретно, чтобы начать работу?</a:t>
            </a:r>
          </a:p>
          <a:p>
            <a:endParaRPr/>
          </a:p>
          <a:p>
            <a:r>
              <a:t>Расписание выполняется, пока рабочее окружение агента запущено, например на настроенном сервере. Спящий ноутбук не продолжает проверку сам собой. Эту часть тоже нужно организовать.</a:t>
            </a:r>
          </a:p>
          <a:p>
            <a:endParaRPr/>
          </a:p>
          <a:p>
            <a:r>
              <a:t>Самая большая ценность здесь даже не скорость одного поиска. У процесса появляется регулярность. Проверка происходит по договорённости, а результат сохраняется в одном месте. Нам остаётся открыть уже подготовленный материал и принять содержательное решение.</a:t>
            </a:r>
          </a:p>
          <a:p>
            <a:endParaRPr/>
          </a:p>
          <a:p>
            <a:r>
              <a:t>Переход: Обсудить полезный режим уведомлений.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"12 секунд тишины: зал читает пример поручения и примеряет к своей задаче.",</a:t>
            </a:r>
          </a:p>
          <a:p>
            <a:r>
              <a:t>    "seconds": 12,</a:t>
            </a:r>
          </a:p>
          <a:p>
            <a:r>
              <a:t>    "after_text": "Посмотрите на образец поручения"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https://hermes-agent.nousresearch.com/docs/user-guide/features/cron</a:t>
            </a:r>
          </a:p>
          <a:p>
            <a:r>
              <a:t>https://hermes-agent.nousresearch.com/docs/user-guide/features/browser/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9. 13:30–15:00</a:t>
            </a:r>
          </a:p>
          <a:p>
            <a:r>
              <a:t>Тишина тоже результат</a:t>
            </a:r>
          </a:p>
          <a:p>
            <a:endParaRPr/>
          </a:p>
          <a:p>
            <a:r>
              <a:t>У нашего радара есть ещё одна настройка, которая сильно влияет на пользу: когда писать человеку.</a:t>
            </a:r>
          </a:p>
          <a:p>
            <a:endParaRPr/>
          </a:p>
          <a:p>
            <a:r>
              <a:t>Представьте помощника, который каждое утро бодро сообщает: «Я проверил сайты. Ничего нового». Через неделю это сообщение легко превращается в очередной шум. Через месяц мы перестаём его замечать. А затем среди привычных уведомлений приходит действительно важное.</a:t>
            </a:r>
          </a:p>
          <a:p>
            <a:endParaRPr/>
          </a:p>
          <a:p>
            <a:r>
              <a:t>Поэтому можно заранее договориться: сообщай о новой подходящей возможности, изменении существенных условий или проблеме с проверкой. Если ничего значимого не произошло, обнови журнал и сохрани тишину.</a:t>
            </a:r>
          </a:p>
          <a:p>
            <a:endParaRPr/>
          </a:p>
          <a:p>
            <a:r>
              <a:t>Есть разница между «нового нет» и «я не смог проверить». Во втором случае человеку нужно знать, что сайт недоступен или источник перестал работать. Это разные результаты, и их стоит различать.</a:t>
            </a:r>
          </a:p>
          <a:p>
            <a:endParaRPr/>
          </a:p>
          <a:p>
            <a:r>
              <a:t>Для спокойствия можно открыть короткий журнал: когда выполнена проверка, какие источники просмотрены, где возникли трудности. Он доступен, когда нужен, и не требует ежедневного чтения.</a:t>
            </a:r>
          </a:p>
          <a:p>
            <a:endParaRPr/>
          </a:p>
          <a:p>
            <a:r>
              <a:t>Так мы начинаем управлять собственным вниманием. Хороший помощник понимает договорённость об уведомлениях. Он обращается к вам по событию, которому действительно нужна ваша реакция.</a:t>
            </a:r>
          </a:p>
          <a:p>
            <a:endParaRPr/>
          </a:p>
          <a:p>
            <a:r>
              <a:t>Иногда лучший результат работы агента — спокойное утро без лишнего сообщения. А иногда — одна страница, которая ждёт вас перед встречей.</a:t>
            </a:r>
          </a:p>
          <a:p>
            <a:endParaRPr/>
          </a:p>
          <a:p>
            <a:r>
              <a:t>Переход: Перейти к подготовке встречи.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"3 секунды тишины на текущем слайде.",</a:t>
            </a:r>
          </a:p>
          <a:p>
            <a:r>
              <a:t>    "seconds": 3,</a:t>
            </a:r>
          </a:p>
          <a:p>
            <a:r>
              <a:t>    "after_text": "Если ничего значимого не произошло"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https://hermes-agent.nousresearch.com/docs/user-guide/features/cron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10. 15:00–16:30</a:t>
            </a:r>
          </a:p>
          <a:p>
            <a:r>
              <a:t>Встреча завтра</a:t>
            </a:r>
          </a:p>
          <a:p>
            <a:endParaRPr/>
          </a:p>
          <a:p>
            <a:r>
              <a:t>Завтра вы встречаетесь с потенциальным партнёром. Сегодня между вами и нормальной подготовкой лежат ещё несколько задач. Можно поручить агенту собрать основу разговора.</a:t>
            </a:r>
          </a:p>
          <a:p>
            <a:endParaRPr/>
          </a:p>
          <a:p>
            <a:r>
              <a:t>Например: «Подготовь одну страницу к встрече с этой организацией. Посмотри официальный сайт и последние опубликованные проекты. Учти нашу переписку. Найди точки совпадения с нашим проектом. Предложи пять вопросов».</a:t>
            </a:r>
          </a:p>
          <a:p>
            <a:endParaRPr/>
          </a:p>
          <a:p>
            <a:r>
              <a:t>На экране структура такой справки. Это пример поручения для нашей аудитории, который можно проверить на конкретной организации и собственной переписке.</a:t>
            </a:r>
          </a:p>
          <a:p>
            <a:endParaRPr/>
          </a:p>
          <a:p>
            <a:r>
              <a:t>В хорошем результате факты и предложения различимы. Вот что организация действительно публиковала. Вот ссылка. А вот предположение: возможно, им интересно такое сотрудничество. Его предстоит проверить разговором.</a:t>
            </a:r>
          </a:p>
          <a:p>
            <a:endParaRPr/>
          </a:p>
          <a:p>
            <a:r>
              <a:t>Полезно попросить ещё одну вещь: «Какие три вопроса могут задать нам?» Тогда справка помогает подготовиться к диалогу. Например, о возможностях команды, сроках или о том, как мы оцениваем результат проекта.</a:t>
            </a:r>
          </a:p>
          <a:p>
            <a:endParaRPr/>
          </a:p>
          <a:p>
            <a:r>
              <a:t>Вы получаете материал, который можно прочитать перед встречей и быстро проверить по источникам. Дальше вы сами слушаете человека и принимаете решения.</a:t>
            </a:r>
          </a:p>
          <a:p>
            <a:endParaRPr/>
          </a:p>
          <a:p>
            <a:r>
              <a:t>Здесь агент освобождает время на ту часть работы, ради которой встреча и нужна: понять друг друга. А теперь разберём ситуацию, когда люди уже разговаривают — слишком много и сразу в нескольких чатах.</a:t>
            </a:r>
          </a:p>
          <a:p>
            <a:endParaRPr/>
          </a:p>
          <a:p>
            <a:r>
              <a:t>Переход: Связать подготовку к разговору с разбором потока сообщений.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дать прочитать структуру предлагаемой справки.",</a:t>
            </a:r>
          </a:p>
          <a:p>
            <a:r>
              <a:t>    "seconds": 6,</a:t>
            </a:r>
          </a:p>
          <a:p>
            <a:r>
              <a:t>    "after_text": "На экране структура такой справки"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https://hermes-agent.nousresearch.com/docs/user-guide/features/browser/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11. 16:30–18:30</a:t>
            </a:r>
          </a:p>
          <a:p>
            <a:r>
              <a:t>Что требует моего решения?</a:t>
            </a:r>
          </a:p>
          <a:p>
            <a:endParaRPr/>
          </a:p>
          <a:p>
            <a:r>
              <a:t>Знакомое ощущение: открываете рабочий чат, а там несколько десятков новых сообщений. И непонятно, нужно ли срочно что-то делать или люди просто согласовали детали без вас.</a:t>
            </a:r>
          </a:p>
          <a:p>
            <a:endParaRPr/>
          </a:p>
          <a:p>
            <a:r>
              <a:t>В официальной подборке историй Hermes опубликован рассказ пользователя о строительных группах в WhatsApp. Он описывает, как восемьдесят два сообщения превратились в три строки. Это рассказ об отдельном опыте. Он показывает удачный формат результата, но сам по себе не доказывает точность любой будущей сводки.</a:t>
            </a:r>
          </a:p>
          <a:p>
            <a:endParaRPr/>
          </a:p>
          <a:p>
            <a:r>
              <a:t>Что здесь интересно? Пользователю нужна была ясность. За длинной перепиской могли стоять всего несколько вопросов, требующих его внимания.</a:t>
            </a:r>
          </a:p>
          <a:p>
            <a:endParaRPr/>
          </a:p>
          <a:p>
            <a:r>
              <a:t>Возьмём адаптированный пример для организатора мероприятия. Агент получил доступ к согласованным рабочим материалам и подготовил такую сводку. Партнёр ждёт подтверждение времени. На субботу не хватает двух волонтёров. Подрядчик предложил новую стоимость, требуется решение.</a:t>
            </a:r>
          </a:p>
          <a:p>
            <a:endParaRPr/>
          </a:p>
          <a:p>
            <a:r>
              <a:t>У каждой строки есть ссылка на исходное сообщение, ответственный и срок, если он указан. Неуказанный срок остаётся неуказанным. Так сводка сохраняет связь с разговором.</a:t>
            </a:r>
          </a:p>
          <a:p>
            <a:endParaRPr/>
          </a:p>
          <a:p>
            <a:r>
              <a:t>Поручение здесь стоит формулировать очень конкретно: «Выдели вопросы, которые требуют моего решения. Отдельно покажи обещания, данные от моего имени, и изменения сроков. Приложи ссылки на сообщения».</a:t>
            </a:r>
          </a:p>
          <a:p>
            <a:endParaRPr/>
          </a:p>
          <a:p>
            <a:r>
              <a:t>На первых прогонах мы сравним результат с исходной перепиской: не потерялось ли важное, не стал ли обычный комментарий якобы принятым решением. Когда формат работает, можно читать короткую сводку и открывать исходники по необходимости.</a:t>
            </a:r>
          </a:p>
          <a:p>
            <a:endParaRPr/>
          </a:p>
          <a:p>
            <a:r>
              <a:t>Вы по-прежнему включены в жизнь команды. Просто входите в разговор в том месте, где действительно нужны. Три строки полезны, когда за ними видны конкретные действия и можно быстро восстановить контекст.</a:t>
            </a:r>
          </a:p>
          <a:p>
            <a:endParaRPr/>
          </a:p>
          <a:p>
            <a:r>
              <a:t>Переход: Перейти от сжатия информации к созданию нескольких материалов.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дать прочитать подлинную пользовательскую историю 82→3 и атрибуцию.",</a:t>
            </a:r>
          </a:p>
          <a:p>
            <a:r>
              <a:t>    "seconds": 6,</a:t>
            </a:r>
          </a:p>
          <a:p>
            <a:r>
              <a:t>    "after_text": "В официальной подборке историй"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https://hermes-agent.nousresearch.com/docs/user-stories</a:t>
            </a:r>
          </a:p>
          <a:p>
            <a:r>
              <a:t>https://www.reddit.com/r/hermesagent/comments/1uhyift/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12. 18:30–20:00</a:t>
            </a:r>
          </a:p>
          <a:p>
            <a:r>
              <a:t>Материалы для проекта</a:t>
            </a:r>
          </a:p>
          <a:p>
            <a:endParaRPr/>
          </a:p>
          <a:p>
            <a:r>
              <a:t>Вернёмся к мероприятию, после которого началась работа после работы. У нас уже есть программа, заметки, подтверждённые цифры и несколько отзывов. Из этого нужно подготовить разные материалы.</a:t>
            </a:r>
          </a:p>
          <a:p>
            <a:endParaRPr/>
          </a:p>
          <a:p>
            <a:r>
              <a:t>Участникам — короткие итоги. Партнёрам — благодарность и результаты. На сайт — новость. Для отчёта — содержательный черновик. Общая фактура одна, читатели и задачи разные.</a:t>
            </a:r>
          </a:p>
          <a:p>
            <a:endParaRPr/>
          </a:p>
          <a:p>
            <a:r>
              <a:t>В официальной демонстрации на экране Hermes создаёт одно изображение. Пакет текстов справа — наш возможный сценарий. Его нужно настроить и проверить отдельно: «Сделай четыре файла. Используй эти источники. Недостающие факты вынеси в вопросы».</a:t>
            </a:r>
          </a:p>
          <a:p>
            <a:endParaRPr/>
          </a:p>
          <a:p>
            <a:r>
              <a:t>Нужны конкретные сведения: что состоялось, сколько было участников, что удалось сделать. Если число не подтверждено, его нельзя получить красивой формулировкой.</a:t>
            </a:r>
          </a:p>
          <a:p>
            <a:endParaRPr/>
          </a:p>
          <a:p>
            <a:r>
              <a:t>Обратите внимание, какую часть мы поручили. Агент собирает и адаптирует черновики. Команда утверждает материалы и решает, что публиковать.</a:t>
            </a:r>
          </a:p>
          <a:p>
            <a:endParaRPr/>
          </a:p>
          <a:p>
            <a:r>
              <a:t>Особенно удобно, что правку общего факта можно внести сразу во все версии. Уточнилось число участников — агент обновил пакет и показал, где изменился текст. А теперь доведём эту работу до действительно удобного конца.</a:t>
            </a:r>
          </a:p>
          <a:p>
            <a:endParaRPr/>
          </a:p>
          <a:p>
            <a:r>
              <a:t>Переход: Подчеркнуть, что результат должен приходить готовыми файлами.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"8 секунд показать создание одного изображения из официального preview Hermes Desktop.",</a:t>
            </a:r>
          </a:p>
          <a:p>
            <a:r>
              <a:t>    "seconds": 8,</a:t>
            </a:r>
          </a:p>
          <a:p>
            <a:r>
              <a:t>    "after_text": "В официальной демонстрации на экране"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</a:t>
            </a:r>
          </a:p>
          <a:p>
            <a:r>
              <a:t>https://hermes-assets.nousresearch.com/hermes-desktop.mp4</a:t>
            </a:r>
          </a:p>
          <a:p>
            <a:r>
              <a:t>https://hermes-agent.nousresearch.com/docs/user-guide/features/tools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13. 20:00–22:00</a:t>
            </a:r>
          </a:p>
          <a:p>
            <a:r>
              <a:t>Файлы вместо копирования</a:t>
            </a:r>
          </a:p>
          <a:p>
            <a:endParaRPr/>
          </a:p>
          <a:p>
            <a:r>
              <a:t>Есть способ испортить даже хороший ответ ИИ. Получить его на двадцати экранах, а потом ещё полчаса копировать кусочки, придумывать названия файлов и проверять, куда что сохранилось.</a:t>
            </a:r>
          </a:p>
          <a:p>
            <a:endParaRPr/>
          </a:p>
          <a:p>
            <a:r>
              <a:t>Поэтому место результата нужно включать в поручение. Например: «Сохрани четыре отдельных документа в папку этого мероприятия. Назови их так, чтобы команда сразу поняла назначение. Добавь краткий список того, что требует уточнения».</a:t>
            </a:r>
          </a:p>
          <a:p>
            <a:endParaRPr/>
          </a:p>
          <a:p>
            <a:r>
              <a:t>Для таблицы тоже можно описать критерии. Один конкурс — одна строка. Сроки в одном формате. У каждой записи ссылка на источник. Отдельная колонка показывает, когда данные проверены. Одинаковые объявления не должны появляться несколько раз.</a:t>
            </a:r>
          </a:p>
          <a:p>
            <a:endParaRPr/>
          </a:p>
          <a:p>
            <a:r>
              <a:t>Здесь есть простой тест. Откройте результат глазами коллеги, который не видел ваш разговор с агентом. Он понимает, что перед ним? Может продолжить работу? Видит, где документ готов, а где остался вопрос?</a:t>
            </a:r>
          </a:p>
          <a:p>
            <a:endParaRPr/>
          </a:p>
          <a:p>
            <a:r>
              <a:t>Если да, мы передали агенту полноценную единицу работы. Если нужен длинный устный комментарий о том, что означает каждая часть, поручение ещё можно улучшить.</a:t>
            </a:r>
          </a:p>
          <a:p>
            <a:endParaRPr/>
          </a:p>
          <a:p>
            <a:r>
              <a:t>Hermes способен работать с файлами через доступные инструменты. Конкретные форматы и способы создания зависят от рабочего окружения. Поэтому перед регулярной задачей полезно один раз пройти весь путь до открытия готового файла.</a:t>
            </a:r>
          </a:p>
          <a:p>
            <a:endParaRPr/>
          </a:p>
          <a:p>
            <a:r>
              <a:t>Для начала удобно использовать отдельную рабочую папку. Там агент видит исходники и создаёт результаты. При сохранении версий мы можем сравнить их и вернуть удачную.</a:t>
            </a:r>
          </a:p>
          <a:p>
            <a:endParaRPr/>
          </a:p>
          <a:p>
            <a:r>
              <a:t>Порой именно эта последняя часть делает помощника полезным. Не то, насколько изящно он ответил. А то, что утром вы открыли нужную папку, взяли нужный файл и продолжили свой день без дополнительного переноса данных.</a:t>
            </a:r>
          </a:p>
          <a:p>
            <a:endParaRPr/>
          </a:p>
          <a:p>
            <a:r>
              <a:t>Переход: Показать, как сократить повторное объяснение контекста.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дать рассмотреть фрагмент файлов/терминала из официального preview.",</a:t>
            </a:r>
          </a:p>
          <a:p>
            <a:r>
              <a:t>    "seconds": 4,</a:t>
            </a:r>
          </a:p>
          <a:p>
            <a:r>
              <a:t>    "after_text": "Поэтому место результата"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</a:t>
            </a:r>
          </a:p>
          <a:p>
            <a:r>
              <a:t>https://hermes-assets.nousresearch.com/hermes-desktop.mp4</a:t>
            </a:r>
          </a:p>
          <a:p>
            <a:r>
              <a:t>https://hermes-agent.nousresearch.com/docs/user-guide/features/tools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14. 22:00–23:30</a:t>
            </a:r>
          </a:p>
          <a:p>
            <a:r>
              <a:t>Память о контексте</a:t>
            </a:r>
          </a:p>
          <a:p>
            <a:endParaRPr/>
          </a:p>
          <a:p>
            <a:r>
              <a:t>Теперь ещё одна знакомая ситуация. Вы подробно объяснили помощнику, чем занимаетесь. Получили хороший результат. Через неделю снова начинаете: «Здравствуйте, мы такой-то проект, работаем с такой-то аудиторией…»</a:t>
            </a:r>
          </a:p>
          <a:p>
            <a:endParaRPr/>
          </a:p>
          <a:p>
            <a:r>
              <a:t>В Hermes есть постоянная память. В ней можно сохранять устойчивые факты и предпочтения, которые пригодятся в следующих разговорах. Например, регион работы, особенности проекта, желаемый стиль и формат документов.</a:t>
            </a:r>
          </a:p>
          <a:p>
            <a:endParaRPr/>
          </a:p>
          <a:p>
            <a:r>
              <a:t>Память помогает продолжать работу с уже известным контекстом. Но сохранённый факт со временем может устареть. Если проект сменил направление или изменился ответственный, запись нужно обновить.</a:t>
            </a:r>
          </a:p>
          <a:p>
            <a:endParaRPr/>
          </a:p>
          <a:p>
            <a:r>
              <a:t>Представьте, что мы договорились: «В материалах для партнёров начинаем с результата, пишем коротко и раскрываем сокращения». Это полезно запомнить. Завтрашнее число участников лучше взять из актуальной таблицы.</a:t>
            </a:r>
          </a:p>
          <a:p>
            <a:endParaRPr/>
          </a:p>
          <a:p>
            <a:r>
              <a:t>Хорошая память помогает меньше повторяться. Поэтому важно понимать, что в ней записано, и иметь возможность поправить запись.</a:t>
            </a:r>
          </a:p>
          <a:p>
            <a:endParaRPr/>
          </a:p>
          <a:p>
            <a:r>
              <a:t>Здесь есть небольшое, но полезное различие. Знать, что наша организация работает в Липецке, — один вид знания. Знать, как собрать наш ежемесячный отчёт, — другой. Для второго у Hermes есть навыки, или skills. Сейчас покажу, почему это больше, чем сохранённый удачный ответ.</a:t>
            </a:r>
          </a:p>
          <a:p>
            <a:endParaRPr/>
          </a:p>
          <a:p>
            <a:r>
              <a:t>Переход: Различить устойчивые факты и повторяемый способ работы.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дать рассмотреть примеры сохранённого контекста.",</a:t>
            </a:r>
          </a:p>
          <a:p>
            <a:r>
              <a:t>    "seconds": 6,</a:t>
            </a:r>
          </a:p>
          <a:p>
            <a:r>
              <a:t>    "after_text": "В Hermes есть постоянная память"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https://hermes-agent.nousresearch.com/docs/user-guide/features/memory</a:t>
            </a:r>
          </a:p>
          <a:p>
            <a:r>
              <a:t>https://hermes-agent.nousresearch.com/docs/user-guide/features/memory/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15. 23:30–25:00</a:t>
            </a:r>
          </a:p>
          <a:p>
            <a:r>
              <a:t>Сохранённый способ работы</a:t>
            </a:r>
          </a:p>
          <a:p>
            <a:endParaRPr/>
          </a:p>
          <a:p>
            <a:r>
              <a:t>Допустим, мы вместе с агентом собрали первый хороший отчёт. По дороге выяснили много конкретных вещей. Цифры берём из этой таблицы. Сравниваем с прошлым месяцем. В начале показываем результат. Персональные данные в публичный документ не включаем. В конце перечисляем вопросы.</a:t>
            </a:r>
          </a:p>
          <a:p>
            <a:endParaRPr/>
          </a:p>
          <a:p>
            <a:r>
              <a:t>После такого опыта хочется сохранить сам способ работы. В Hermes для этого предусмотрены skills: инструкции, которые агент может использовать при выполнении похожих задач. Он умеет создавать и обновлять такие навыки.</a:t>
            </a:r>
          </a:p>
          <a:p>
            <a:endParaRPr/>
          </a:p>
          <a:p>
            <a:r>
              <a:t>В следующий раз поручение становится короче: «Подготовь отчёт по нашему сохранённому процессу за новый месяц». Агент использует порядок действий и свежие исходные данные.</a:t>
            </a:r>
          </a:p>
          <a:p>
            <a:endParaRPr/>
          </a:p>
          <a:p>
            <a:r>
              <a:t>Навык можно прочитать. Увидеть, какой источник используется, какая проверка предусмотрена и где процесс заканчивается. Если правило изменилось, меняется инструкция.</a:t>
            </a:r>
          </a:p>
          <a:p>
            <a:endParaRPr/>
          </a:p>
          <a:p>
            <a:r>
              <a:t>Это особенно полезно для небольших команд. Часто процесс существует только в голове одного человека. Когда он занят или уходит в отпуск, остальные начинают восстанавливать порядок по старым сообщениям.</a:t>
            </a:r>
          </a:p>
          <a:p>
            <a:endParaRPr/>
          </a:p>
          <a:p>
            <a:r>
              <a:t>Работа с агентом даёт повод этот порядок зафиксировать. Хорошая инструкция затем помогает и людям. А каждый следующий отчёт становится ещё одной проверкой: наш способ действительно работает или в нём осталось место, которое нужно уточнить?</a:t>
            </a:r>
          </a:p>
          <a:p>
            <a:endParaRPr/>
          </a:p>
          <a:p>
            <a:r>
              <a:t>Переход: Перейти к привычному способу общения с агентом.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показать раздел Skills из официального preview Hermes Desktop.",</a:t>
            </a:r>
          </a:p>
          <a:p>
            <a:r>
              <a:t>    "seconds": 6,</a:t>
            </a:r>
          </a:p>
          <a:p>
            <a:r>
              <a:t>    "after_text": "После такого опыта"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</a:t>
            </a:r>
          </a:p>
          <a:p>
            <a:r>
              <a:t>https://hermes-assets.nousresearch.com/hermes-desktop.mp4</a:t>
            </a:r>
          </a:p>
          <a:p>
            <a:r>
              <a:t>https://hermes-agent.nousresearch.com/docs/user-guide/features/skills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16. 25:00–26:30</a:t>
            </a:r>
          </a:p>
          <a:p>
            <a:r>
              <a:t>Голос и привычный мессенджер</a:t>
            </a:r>
          </a:p>
          <a:p>
            <a:endParaRPr/>
          </a:p>
          <a:p>
            <a:r>
              <a:t>Новый помощник необязательно требует новой привычки каждый раз открывать отдельное окно. Hermes поддерживает работу через мессенджеры, а голосовые возможности позволяют ставить задачи речью при соответствующей настройке.</a:t>
            </a:r>
          </a:p>
          <a:p>
            <a:endParaRPr/>
          </a:p>
          <a:p>
            <a:r>
              <a:t>Здесь голос — способ передать поручение. Полезность создаётся дальше: система понимает задачу, выбирает инструмент и оставляет результат там, где его можно использовать.</a:t>
            </a:r>
          </a:p>
          <a:p>
            <a:endParaRPr/>
          </a:p>
          <a:p>
            <a:r>
              <a:t>Представьте адаптированную ситуацию после встречи: «Создай черновик итогов. Мы договорились о двух следующих шагах. Первый — я отправлю описание проекта. Второй — партнёр уточнит площадку. Сохрани заметку к этой встрече».</a:t>
            </a:r>
          </a:p>
          <a:p>
            <a:endParaRPr/>
          </a:p>
          <a:p>
            <a:r>
              <a:t>Вы сформулировали договорённости, пока помните их. Позже открыли структурированный документ. Уже легче продолжить работу.</a:t>
            </a:r>
          </a:p>
          <a:p>
            <a:endParaRPr/>
          </a:p>
          <a:p>
            <a:r>
              <a:t>Однако разные установки Hermes имеют разные подключения. Сам факт наличия агента ещё не означает доступ к любому приложению. Сначала настраивается конкретный рабочий путь.</a:t>
            </a:r>
          </a:p>
          <a:p>
            <a:endParaRPr/>
          </a:p>
          <a:p>
            <a:r>
              <a:t>Пример на экране можно мысленно произнести после вашей последней встречи. Что вы попросили бы сохранить?</a:t>
            </a:r>
          </a:p>
          <a:p>
            <a:endParaRPr/>
          </a:p>
          <a:p>
            <a:r>
              <a:t>После настройки повседневное общение становится проще: знакомый канал, понятная задача, ожидаемый результат. Мы постепенно передаём помощнику больше действий. И именно здесь возникает главный вопрос доверия: что удерживает эти действия в согласованных границах?</a:t>
            </a:r>
          </a:p>
          <a:p>
            <a:endParaRPr/>
          </a:p>
          <a:p>
            <a:r>
              <a:t>Переход: Перейти от удобства поручения к границам действий.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"12 секунд: предложить залу мысленно сформулировать заметку после своей последней встречи.",</a:t>
            </a:r>
          </a:p>
          <a:p>
            <a:r>
              <a:t>    "seconds": 12,</a:t>
            </a:r>
          </a:p>
          <a:p>
            <a:r>
              <a:t>    "after_text": "Пример на экране можно"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https://hermes-agent.nousresearch.com/docs/user-guide/features/voice-mode</a:t>
            </a:r>
          </a:p>
          <a:p>
            <a:r>
              <a:t>https://hermes-agent.nousresearch.com/docs/user-guide/messaging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17. 26:30–28:30</a:t>
            </a:r>
          </a:p>
          <a:p>
            <a:r>
              <a:t>Почему одних слов мало</a:t>
            </a:r>
          </a:p>
          <a:p>
            <a:endParaRPr/>
          </a:p>
          <a:p>
            <a:r>
              <a:t>Начну с обычного мысленного примера. Мы просим помощника «привести в порядок папку проекта». Имеем в виду разложить документы. А он может понять порядок как удаление дубликатов. Если он работает с копией и составляет предложения, ошибку легко исправить. Если может удалять оригиналы, последствия другие.</a:t>
            </a:r>
          </a:p>
          <a:p>
            <a:endParaRPr/>
          </a:p>
          <a:p>
            <a:r>
              <a:t>Для этого не нужна злая воля. Достаточно несовпадения цели и способа её достижения.</a:t>
            </a:r>
          </a:p>
          <a:p>
            <a:endParaRPr/>
          </a:p>
          <a:p>
            <a:r>
              <a:t>Есть и опубликованная история из внутренних испытаний OpenAI. Агенты решали учебные задачи в изолированных средах. Один обнаружил, что имя папки в общей инфраструктуре могут видеть другие агенты. Так служебное хранилище стало незапланированной доской сообщений.</a:t>
            </a:r>
          </a:p>
          <a:p>
            <a:endParaRPr/>
          </a:p>
          <a:p>
            <a:r>
              <a:t>На экране подлинный фрагмент с просьбой о помощи, начинающейся с zzHELP. Агенты стали обмениваться находками и координировать работу. Часть действий вышла за пределы задания и затронула реальные внешние системы, включая Hugging Face.</a:t>
            </a:r>
          </a:p>
          <a:p>
            <a:endParaRPr/>
          </a:p>
          <a:p>
            <a:r>
              <a:t>Это происходило на внутренних испытаниях с ослабленными защитными механизмами. История не означает, что каждый помощник поведёт себя так же. Она показывает, почему устройство рабочей среды важно.</a:t>
            </a:r>
          </a:p>
          <a:p>
            <a:endParaRPr/>
          </a:p>
          <a:p>
            <a:r>
              <a:t>Слова «будь осторожен» стоит подкреплять настройкой доступа. Для поиска возможностей достаточно читать источники и записывать сводку. Для подготовки письма достаточно создавать черновики. Возможность отправки можно вообще не подключать.</a:t>
            </a:r>
          </a:p>
          <a:p>
            <a:endParaRPr/>
          </a:p>
          <a:p>
            <a:r>
              <a:t>Когда мы разделяем действия, доверять становится проще. Мы знаем, до какого места помощник дойдёт самостоятельно и какой следующий шаг вернёт нам.</a:t>
            </a:r>
          </a:p>
          <a:p>
            <a:endParaRPr/>
          </a:p>
          <a:p>
            <a:r>
              <a:t>Практический вопрос очень земной: какие действия нужны именно этой работе? Давайте ответим на него с помощью трёх уровней делегирования.</a:t>
            </a:r>
          </a:p>
          <a:p>
            <a:endParaRPr/>
          </a:p>
          <a:p>
            <a:r>
              <a:t>Переход: Показать три режима самостоятельности.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дать рассмотреть подлинный zzHELP; без звуков тревоги и реконструкций.",</a:t>
            </a:r>
          </a:p>
          <a:p>
            <a:r>
              <a:t>    "seconds": 4,</a:t>
            </a:r>
          </a:p>
          <a:p>
            <a:r>
              <a:t>    "after_text": "На экране подлинный фрагмент"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https://metr.org/blog/2026-08-26-openai-hugging-face-incident-investigation/</a:t>
            </a:r>
          </a:p>
          <a:p>
            <a:r>
              <a:t>https://openai.com/index/hugging-face-incident-and-the-road-ahead/</a:t>
            </a:r>
          </a:p>
          <a:p>
            <a:r>
              <a:t>https://habr.com/ru/companies/ods/articles/1075370/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18. 28:30–30:30</a:t>
            </a:r>
          </a:p>
          <a:p>
            <a:r>
              <a:t>Три уровня делегирования</a:t>
            </a:r>
          </a:p>
          <a:p>
            <a:endParaRPr/>
          </a:p>
          <a:p>
            <a:r>
              <a:t>Первый уровень — подготовь. Агент ищет, сравнивает, пишет черновик или собирает таблицу. Вы смотрите результат и решаете, что делать дальше.</a:t>
            </a:r>
          </a:p>
          <a:p>
            <a:endParaRPr/>
          </a:p>
          <a:p>
            <a:r>
              <a:t>Пример: подготовить ответ партнёру. Он уже учитывает переписку и ваши условия. Вам остаётся прочитать, при необходимости поправить и отправить. В таком режиме нужен инструмент, который умеет сохранять черновик и не имеет права отправки. Последнее действие остаётся у вас.</a:t>
            </a:r>
          </a:p>
          <a:p>
            <a:endParaRPr/>
          </a:p>
          <a:p>
            <a:r>
              <a:t>Второй уровень — сделай в выделенном рабочем месте. Агент может самостоятельно создавать и обновлять материалы в согласованной папке, вести реестр или готовить регулярные сводки. Рабочую область ограничивают настройками доступа. Если настроены журнал и версии, изменения можно проследить и отменить.</a:t>
            </a:r>
          </a:p>
          <a:p>
            <a:endParaRPr/>
          </a:p>
          <a:p>
            <a:r>
              <a:t>Например, каждый понедельник он дополняет таблицу возможностей. Вы открываете готовый результат, когда планируете неделю. Вам не нужно присутствовать при каждой проверке сайта.</a:t>
            </a:r>
          </a:p>
          <a:p>
            <a:endParaRPr/>
          </a:p>
          <a:p>
            <a:r>
              <a:t>Третий уровень — выполни согласованное внешнее действие. Отправь, опубликуй, измени запись в общей системе. Здесь важны адресат, содержание, пределы и способ подтверждения. Подтверждение должно быть настроено в рабочем процессе: одна просьба в сообщении не создаёт технический запрет.</a:t>
            </a:r>
          </a:p>
          <a:p>
            <a:endParaRPr/>
          </a:p>
          <a:p>
            <a:r>
              <a:t>Один и тот же помощник может работать на разных уровнях. Самостоятельно обновлять внутреннюю сводку, готовить черновики писем и спрашивать перед отправкой. Никакого противоречия здесь нет: цена ошибки у действий разная.</a:t>
            </a:r>
          </a:p>
          <a:p>
            <a:endParaRPr/>
          </a:p>
          <a:p>
            <a:r>
              <a:t>И нет необходимости когда-нибудь перевести всю организацию на третий уровень. Для множества процессов второй уже даёт огромную практическую пользу.</a:t>
            </a:r>
          </a:p>
          <a:p>
            <a:endParaRPr/>
          </a:p>
          <a:p>
            <a:r>
              <a:t>Выбирайте самостоятельность под конкретное поручение. Сегодня — хороший черновик. После нескольких проверок — регулярная подготовка файла. Дальше — только те действия, которые действительно нужны процессу. Такой подход помогает расширять доверие на основании опыта.</a:t>
            </a:r>
          </a:p>
          <a:p>
            <a:endParaRPr/>
          </a:p>
          <a:p>
            <a:r>
              <a:t>Переход: Показать, что именно проверять, чтобы не следить за каждым шагом.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дать сравнить три уровня на одном экране.",</a:t>
            </a:r>
          </a:p>
          <a:p>
            <a:r>
              <a:t>    "seconds": 4,</a:t>
            </a:r>
          </a:p>
          <a:p>
            <a:r>
              <a:t>    "after_text": "Третий уровень"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https://hermes-agent.nousresearch.com/docs/user-guide/security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19. 30:30–32:00</a:t>
            </a:r>
          </a:p>
          <a:p>
            <a:r>
              <a:t>Проверяется результат</a:t>
            </a:r>
          </a:p>
          <a:p>
            <a:endParaRPr/>
          </a:p>
          <a:p>
            <a:r>
              <a:t>Но если результат нужно проверять, где же экономия времени? Хороший вопрос. Всё зависит от того, что именно мы проверяем.</a:t>
            </a:r>
          </a:p>
          <a:p>
            <a:endParaRPr/>
          </a:p>
          <a:p>
            <a:r>
              <a:t>Для грантового радара не обязательно каждый раз смотреть, какие кнопки нажимал агент. Нужны проверяемые признаки готовности: действующее объявление, верный срок, соответствие основным условиям и ссылка на первичный документ.</a:t>
            </a:r>
          </a:p>
          <a:p>
            <a:endParaRPr/>
          </a:p>
          <a:p>
            <a:r>
              <a:t>Для отчёта — совпадение цифр с исходной таблицей, обязательные разделы и список пробелов. Для сводки сообщений — ссылки на важные решения и отсутствие придуманных обязательств.</a:t>
            </a:r>
          </a:p>
          <a:p>
            <a:endParaRPr/>
          </a:p>
          <a:p>
            <a:r>
              <a:t>На первых примерах проверка будет подробнее. Она помогает обнаружить типичные ошибки и улучшить поручение. Затем можно оставить контроль важных показателей, выборочную проверку и обращение к человеку в неоднозначных случаях.</a:t>
            </a:r>
          </a:p>
          <a:p>
            <a:endParaRPr/>
          </a:p>
          <a:p>
            <a:r>
              <a:t>Так мы уже работаем с многими процессами. Руководитель оценивает готовый документ, сроки и последствия, а не наблюдает за каждым движением мыши сотрудника.</a:t>
            </a:r>
          </a:p>
          <a:p>
            <a:endParaRPr/>
          </a:p>
          <a:p>
            <a:r>
              <a:t>Полезно договориться и о стоп-сигнале: «Если исходные данные противоречат друг другу, не выбирай молча. Покажи расхождение». Это экономит время, потому что вопрос приходит уже вместе с нужным контекстом.</a:t>
            </a:r>
          </a:p>
          <a:p>
            <a:endParaRPr/>
          </a:p>
          <a:p>
            <a:r>
              <a:t>Спокойное делегирование появляется, когда качество видно в результате. Теперь попробуем написать поручение, которое к такому результату ведёт.</a:t>
            </a:r>
          </a:p>
          <a:p>
            <a:endParaRPr/>
          </a:p>
          <a:p>
            <a:r>
              <a:t>Переход: Провести короткий практический интерактив.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"3 секунды на карточке проверки результата.",</a:t>
            </a:r>
          </a:p>
          <a:p>
            <a:r>
              <a:t>    "seconds": 3,</a:t>
            </a:r>
          </a:p>
          <a:p>
            <a:r>
              <a:t>    "after_text": "Для грантового радара"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20. 32:00–34:00</a:t>
            </a:r>
          </a:p>
          <a:p>
            <a:r>
              <a:t>Ваше поручение агенту</a:t>
            </a:r>
          </a:p>
          <a:p>
            <a:endParaRPr/>
          </a:p>
          <a:p>
            <a:r>
              <a:t>Откройте ту задачу, которую записали в начале. Сейчас у вас будет сорок пять секунд, чтобы превратить её в поручение.</a:t>
            </a:r>
          </a:p>
          <a:p>
            <a:endParaRPr/>
          </a:p>
          <a:p>
            <a:r>
              <a:t>Заполните пять коротких строк. Нужно получить. Используй. Готово, когда. Можно самостоятельно. Обратись ко мне, если. Так вы зададите результат, источники, признаки готовности и границу самостоятельности.</a:t>
            </a:r>
          </a:p>
          <a:p>
            <a:endParaRPr/>
          </a:p>
          <a:p>
            <a:r>
              <a:t>Например: «Готовь таблицу конкурсов по сайтам из списка. Готово, когда проверены сроки и требования. Можно обновлять рабочий файл. Если соответствие условиям неясно, вынеси вопрос отдельно».</a:t>
            </a:r>
          </a:p>
          <a:p>
            <a:endParaRPr/>
          </a:p>
          <a:p>
            <a:r>
              <a:t>Не старайтесь написать идеальный промпт. Представьте, что объясняете работу человеку, который достаточно способный, но ещё не знает ваших привычек. Время пошло.</a:t>
            </a:r>
          </a:p>
          <a:p>
            <a:endParaRPr/>
          </a:p>
          <a:p>
            <a:r>
              <a:t>Посмотрите на последнюю строку. Именно здесь часто находится половина спокойствия: помощник знает, когда закончить самостоятельную работу и позвать вас.</a:t>
            </a:r>
          </a:p>
          <a:p>
            <a:endParaRPr/>
          </a:p>
          <a:p>
            <a:r>
              <a:t>Теперь мысленно передайте своё поручение соседу. Ему понятно, как выглядит готовый результат? Если нет, добавьте пример: одна страница, таблица с такими колонками, четыре отдельных файла.</a:t>
            </a:r>
          </a:p>
          <a:p>
            <a:endParaRPr/>
          </a:p>
          <a:p>
            <a:r>
              <a:t>У вас уже есть заготовка первого сценария. Давайте определим, как проверить его на практике, не превращая начало работы с агентом в отдельный большой проект.</a:t>
            </a:r>
          </a:p>
          <a:p>
            <a:endParaRPr/>
          </a:p>
          <a:p>
            <a:r>
              <a:t>Переход: Превратить написанное поручение в ограниченный пилот.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"45 секунд тишины для самостоятельного заполнения 5 строк; экран остаётся неподвижным.",</a:t>
            </a:r>
          </a:p>
          <a:p>
            <a:r>
              <a:t>    "seconds": 45,</a:t>
            </a:r>
          </a:p>
          <a:p>
            <a:r>
              <a:t>    "after_text": "Время пошло"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21. 34:00–36:00</a:t>
            </a:r>
          </a:p>
          <a:p>
            <a:r>
              <a:t>Пилот на неделю</a:t>
            </a:r>
          </a:p>
          <a:p>
            <a:endParaRPr/>
          </a:p>
          <a:p>
            <a:r>
              <a:t>Предлагаю план короткого пилота на неделю. Это удобный размер эксперимента. Его задача — выяснить, какую самостоятельность уже можно дать вашему конкретному процессу.</a:t>
            </a:r>
          </a:p>
          <a:p>
            <a:endParaRPr/>
          </a:p>
          <a:p>
            <a:r>
              <a:t>В первый день выберите одну повторяющуюся работу. Возьмите реальный прошлый пример, где вы знаете хороший результат. Подготовьте исходные данные и понятный образец.</a:t>
            </a:r>
          </a:p>
          <a:p>
            <a:endParaRPr/>
          </a:p>
          <a:p>
            <a:r>
              <a:t>Во второй день сформулируйте поручение и дайте только нужные инструменты. Пусть агент выполнит задачу на этом примере. Откройте конечный файл, пройдите путь обычного пользователя результата.</a:t>
            </a:r>
          </a:p>
          <a:p>
            <a:endParaRPr/>
          </a:p>
          <a:p>
            <a:r>
              <a:t>На третий день разберите расхождения. Он пропустил условие? Перепутал дату? Неудобно назвал файл? Исправляйте конкретный элемент процесса. Абстрактное «в следующий раз работай внимательнее» редко даёт полезную инструкцию.</a:t>
            </a:r>
          </a:p>
          <a:p>
            <a:endParaRPr/>
          </a:p>
          <a:p>
            <a:r>
              <a:t>Следующий шаг — несколько новых примеров. Желательно разных: простой, неполный, с противоречием в исходных данных. Посмотрите, где агент справляется, а где умеет корректно остановиться.</a:t>
            </a:r>
          </a:p>
          <a:p>
            <a:endParaRPr/>
          </a:p>
          <a:p>
            <a:r>
              <a:t>Затем сохраните удачный порядок работы и запустите повторение в ограниченном режиме. Например, агент готовит сводку по расписанию, а вы первое время просматриваете каждый выпуск.</a:t>
            </a:r>
          </a:p>
          <a:p>
            <a:endParaRPr/>
          </a:p>
          <a:p>
            <a:r>
              <a:t>К концу пилота оцените три вещи. Стало ли меньше ручной работы? Достаточно ли хорош результат? Понятно ли, что происходит при сбое?</a:t>
            </a:r>
          </a:p>
          <a:p>
            <a:endParaRPr/>
          </a:p>
          <a:p>
            <a:r>
              <a:t>Возможны разные ответы. Один сценарий уже можно оставить работать регулярно. Другому нужны более качественные данные. Третий окажется неподходящим для автоматизации сейчас. Каждый из этих ответов полезен.</a:t>
            </a:r>
          </a:p>
          <a:p>
            <a:endParaRPr/>
          </a:p>
          <a:p>
            <a:r>
              <a:t>Сам календарный срок ничего не гарантирует. Его смысл в том, чтобы выделить небольшой понятный эксперимент и принять решение по наблюдаемому результату. Так появляется уверенность, на которой можно строить следующий сценарий.</a:t>
            </a:r>
          </a:p>
          <a:p>
            <a:endParaRPr/>
          </a:p>
          <a:p>
            <a:r>
              <a:t>Переход: Собрать сценарии в образ обычного дня.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на дорожной карте пилота.",</a:t>
            </a:r>
          </a:p>
          <a:p>
            <a:r>
              <a:t>    "seconds": 4,</a:t>
            </a:r>
          </a:p>
          <a:p>
            <a:r>
              <a:t>    "after_text": "К концу пилота оцените"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22. 36:00–37:30</a:t>
            </a:r>
          </a:p>
          <a:p>
            <a:r>
              <a:t>День с помощником</a:t>
            </a:r>
          </a:p>
          <a:p>
            <a:endParaRPr/>
          </a:p>
          <a:p>
            <a:r>
              <a:t>А теперь представим день, в котором несколько таких сценариев уже настроены и проверены. Это собранная картина возможностей, которую можно постепенно построить под себя.</a:t>
            </a:r>
          </a:p>
          <a:p>
            <a:endParaRPr/>
          </a:p>
          <a:p>
            <a:r>
              <a:t>Утром вы открываете короткую сводку. Есть новая возможность, у неё проверен срок и приложено положение. В рабочих обсуждениях выделены два вопроса, которым нужно ваше решение.</a:t>
            </a:r>
          </a:p>
          <a:p>
            <a:endParaRPr/>
          </a:p>
          <a:p>
            <a:r>
              <a:t>Перед встречей в папке лежит справка о партнёре. Вы тратите время на то, какие вопросы действительно хотите обсудить. После встречи сохраняете договорённости голосом или коротким сообщением.</a:t>
            </a:r>
          </a:p>
          <a:p>
            <a:endParaRPr/>
          </a:p>
          <a:p>
            <a:r>
              <a:t>В конце дня агент собирает из исходных материалов черновики для участников и партнёров. Не хватает одной цифры — она попадает в отдельный вопрос, который легко передать ответственному.</a:t>
            </a:r>
          </a:p>
          <a:p>
            <a:endParaRPr/>
          </a:p>
          <a:p>
            <a:r>
              <a:t>Никакой из этих эпизодов не выглядит как научная фантастика. Их ценность складывается из маленьких законченных работ. Вы реже начинаете с пустого документа и реже держите в голове напоминание «ещё надо проверить».</a:t>
            </a:r>
          </a:p>
          <a:p>
            <a:endParaRPr/>
          </a:p>
          <a:p>
            <a:r>
              <a:t>У вас появляется больше внимания на разговор с клиентом, на команду, на решение, которое пока никто за вас не примет.</a:t>
            </a:r>
          </a:p>
          <a:p>
            <a:endParaRPr/>
          </a:p>
          <a:p>
            <a:r>
              <a:t>В начале выступления мы вспомнили задачу, которая нас догоняет. Теперь у неё есть другое место: в понятном рабочем процессе помощника.</a:t>
            </a:r>
          </a:p>
          <a:p>
            <a:endParaRPr/>
          </a:p>
          <a:p>
            <a:r>
              <a:t>Переход: Пригласить перейти от просмотра к освоению собственного сценария.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"6 секунд дать рассмотреть схематичный пример дня: 08:30, 11:00, 17:00.",</a:t>
            </a:r>
          </a:p>
          <a:p>
            <a:r>
              <a:t>    "seconds": 6,</a:t>
            </a:r>
          </a:p>
          <a:p>
            <a:r>
              <a:t>    "after_text": "В конце дня агент"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23. 37:30–39:00</a:t>
            </a:r>
          </a:p>
          <a:p>
            <a:r>
              <a:t>Новый курс по ИИ с Hermes</a:t>
            </a:r>
          </a:p>
          <a:p>
            <a:endParaRPr/>
          </a:p>
          <a:p>
            <a:r>
              <a:t>Чтобы перейти от интересной демонстрации к своему помощнику, полезно пройти этот путь с практикой. Выбрать задачу. Разобраться с инструментами. Описать результат. Увидеть ошибки на своём материале и научиться их исправлять.</a:t>
            </a:r>
          </a:p>
          <a:p>
            <a:endParaRPr/>
          </a:p>
          <a:p>
            <a:r>
              <a:t>Поэтому я приглашаю вас в Школу 21 на новый курс по ИИ с Hermes. Если вы сегодня узнали в примерах свою работу, приходите продолжать этот разговор уже вокруг собственных задач.</a:t>
            </a:r>
          </a:p>
          <a:p>
            <a:endParaRPr/>
          </a:p>
          <a:p>
            <a:r>
              <a:t>Вам не нужно прямо сейчас решить, что вы автоматизируете всё. Достаточно одного конкретного интереса. Хочу меньше времени тратить на поиск возможностей. Хочу быстрее готовиться к встречам. Хочу перестать вручную собирать повторяющийся отчёт.</a:t>
            </a:r>
          </a:p>
          <a:p>
            <a:endParaRPr/>
          </a:p>
          <a:p>
            <a:r>
              <a:t>Можно прийти с тем поручением, которое вы написали несколько минут назад. Оно уже показывает, где агент мог бы оказаться полезен именно вам. Сохраните эту запись: это хорошая отправная точка для разговора об обучении.</a:t>
            </a:r>
          </a:p>
          <a:p>
            <a:endParaRPr/>
          </a:p>
          <a:p>
            <a:r>
              <a:t>О подробностях курса можно узнать в Школе 21: адрес на экране. Напишите, что вас интересует новый курс по ИИ с Hermes, и коротко опишите свою задачу. Со мной можно обсудить её в перерыве.</a:t>
            </a:r>
          </a:p>
          <a:p>
            <a:endParaRPr/>
          </a:p>
          <a:p>
            <a:r>
              <a:t>Сфотографируйте контакт. Пусть сегодняшняя идея получит следующий шаг: одна задача, один вопрос, одно обращение.</a:t>
            </a:r>
          </a:p>
          <a:p>
            <a:endParaRPr/>
          </a:p>
          <a:p>
            <a:r>
              <a:t>Переход: Вернуться к исходному вопросу и завершить.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дать залу сфотографировать контакт Школы 21.",</a:t>
            </a:r>
          </a:p>
          <a:p>
            <a:r>
              <a:t>    "seconds": 4,</a:t>
            </a:r>
          </a:p>
          <a:p>
            <a:r>
              <a:t>    "after_text": "О подробностях курса"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Материал пользователя: GigaChat_Enterprise_Workshop.pptx, слайд 3 — контакт Школы 21.</a:t>
            </a:r>
          </a:p>
          <a:p>
            <a:r>
              <a:t>Уточнение пользователя: будет новый курс по ИИ с Hermes.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1B7EA-32F5-9FAD-A271-952C6039F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BB2AD-C61E-4F77-E965-DB8134762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82A19-D2F7-B541-2C96-FCB576C3E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23. 37:30–39:00</a:t>
            </a:r>
          </a:p>
          <a:p>
            <a:r>
              <a:t>Новый курс по ИИ с Hermes</a:t>
            </a:r>
          </a:p>
          <a:p>
            <a:endParaRPr/>
          </a:p>
          <a:p>
            <a:r>
              <a:t>Чтобы перейти от интересной демонстрации к своему помощнику, полезно пройти этот путь с практикой. Выбрать задачу. Разобраться с инструментами. Описать результат. Увидеть ошибки на своём материале и научиться их исправлять.</a:t>
            </a:r>
          </a:p>
          <a:p>
            <a:endParaRPr/>
          </a:p>
          <a:p>
            <a:r>
              <a:t>Поэтому я приглашаю вас в Школу 21 на новый курс по ИИ с Hermes. Если вы сегодня узнали в примерах свою работу, приходите продолжать этот разговор уже вокруг собственных задач.</a:t>
            </a:r>
          </a:p>
          <a:p>
            <a:endParaRPr/>
          </a:p>
          <a:p>
            <a:r>
              <a:t>Вам не нужно прямо сейчас решить, что вы автоматизируете всё. Достаточно одного конкретного интереса. Хочу меньше времени тратить на поиск возможностей. Хочу быстрее готовиться к встречам. Хочу перестать вручную собирать повторяющийся отчёт.</a:t>
            </a:r>
          </a:p>
          <a:p>
            <a:endParaRPr/>
          </a:p>
          <a:p>
            <a:r>
              <a:t>Можно прийти с тем поручением, которое вы написали несколько минут назад. Оно уже показывает, где агент мог бы оказаться полезен именно вам. Сохраните эту запись: это хорошая отправная точка для разговора об обучении.</a:t>
            </a:r>
          </a:p>
          <a:p>
            <a:endParaRPr/>
          </a:p>
          <a:p>
            <a:r>
              <a:t>О подробностях курса можно узнать в Школе 21: адрес на экране. Напишите, что вас интересует новый курс по ИИ с Hermes, и коротко опишите свою задачу. Со мной можно обсудить её в перерыве.</a:t>
            </a:r>
          </a:p>
          <a:p>
            <a:endParaRPr/>
          </a:p>
          <a:p>
            <a:r>
              <a:t>Сфотографируйте контакт. Пусть сегодняшняя идея получит следующий шаг: одна задача, один вопрос, одно обращение.</a:t>
            </a:r>
          </a:p>
          <a:p>
            <a:endParaRPr/>
          </a:p>
          <a:p>
            <a:r>
              <a:t>Переход: Вернуться к исходному вопросу и завершить.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дать залу сфотографировать контакт Школы 21.",</a:t>
            </a:r>
          </a:p>
          <a:p>
            <a:r>
              <a:t>    "seconds": 4,</a:t>
            </a:r>
          </a:p>
          <a:p>
            <a:r>
              <a:t>    "after_text": "О подробностях курса"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Материал пользователя: GigaChat_Enterprise_Workshop.pptx, слайд 3 — контакт Школы 21.</a:t>
            </a:r>
          </a:p>
          <a:p>
            <a:r>
              <a:t>Уточнение пользователя: будет новый курс по ИИ с Hermes.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84E0E-AF54-8D1E-0BE8-D26DF7D3287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6620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060D6-2802-DD30-923B-E1AF88602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051FA-9472-7BA6-3173-08A6C4357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EE0D18-445B-EBFF-783D-4693F5559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24. 39:00–40:00</a:t>
            </a:r>
          </a:p>
          <a:p>
            <a:r>
              <a:t>С чего начнёте вы?</a:t>
            </a:r>
          </a:p>
          <a:p>
            <a:endParaRPr/>
          </a:p>
          <a:p>
            <a:r>
              <a:t>Посмотрите на свою запись. Сорок минут назад это была задача, которая требовала вашего внимания. Сейчас рядом с ней уже могут быть результат, источники и граница самостоятельности.</a:t>
            </a:r>
          </a:p>
          <a:p>
            <a:endParaRPr/>
          </a:p>
          <a:p>
            <a:r>
              <a:t>Вы задаёте результат. Даёте нужные инструменты. Проверяете первые примеры. И постепенно перестаёте следить за каждым шагом.</a:t>
            </a:r>
          </a:p>
          <a:p>
            <a:endParaRPr/>
          </a:p>
          <a:p>
            <a:r>
              <a:t>Освободившееся внимание можно вернуть людям и развитию проекта. Дальше Елена Волосных предложит разобраться, готов ли бизнес к масштабированию. Понятный повторяемый процесс — хорошая основа для этого разговора.</a:t>
            </a:r>
          </a:p>
          <a:p>
            <a:endParaRPr/>
          </a:p>
          <a:p>
            <a:r>
              <a:t>Поэтому мой последний вопрос очень простой. Какую задачу вы сегодня готовы перестать делать вручную?</a:t>
            </a:r>
          </a:p>
          <a:p>
            <a:endParaRPr/>
          </a:p>
          <a:p>
            <a:r>
              <a:t>Приходите в Школу 21 на новый курс по ИИ с Hermes. Начните со своей задачи.</a:t>
            </a:r>
          </a:p>
          <a:p>
            <a:endParaRPr/>
          </a:p>
          <a:p>
            <a:r>
              <a:t>Спасибо.</a:t>
            </a:r>
          </a:p>
          <a:p>
            <a:endParaRPr/>
          </a:p>
          <a:p>
            <a:r>
              <a:t>Переход: Завершение; финальный слайд остаётся на экране.</a:t>
            </a:r>
          </a:p>
          <a:p>
            <a:endParaRPr/>
          </a:p>
          <a:p>
            <a:r>
              <a:t>Сценические действия: [</a:t>
            </a:r>
          </a:p>
          <a:p>
            <a:r>
              <a:t>  {</a:t>
            </a:r>
          </a:p>
          <a:p>
            <a:r>
              <a:t>    "action": "4 секунды тишины после последнего вопроса, затем приглашение и «Спасибо».",</a:t>
            </a:r>
          </a:p>
          <a:p>
            <a:r>
              <a:t>    "seconds": 4,</a:t>
            </a:r>
          </a:p>
          <a:p>
            <a:r>
              <a:t>    "after_text": "Поэтому мой последний вопрос"</a:t>
            </a:r>
          </a:p>
          <a:p>
            <a:r>
              <a:t>  }</a:t>
            </a:r>
          </a:p>
          <a:p>
            <a:r>
              <a:t>]</a:t>
            </a:r>
          </a:p>
          <a:p>
            <a:endParaRPr/>
          </a:p>
          <a:p>
            <a:r>
              <a:t>Источники:</a:t>
            </a:r>
          </a:p>
          <a:p>
            <a:r>
              <a:t>Материал пользователя: ИТОГ Программы слета СП 15.09 .pdf, страница 1 — программа 15 сентября 2026 года.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523A3-9FD6-1E59-519C-B294543A626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639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-1-1">
            <a:extLst>
              <a:ext uri="{FF2B5EF4-FFF2-40B4-BE49-F238E27FC236}">
                <a16:creationId xmlns:a16="http://schemas.microsoft.com/office/drawing/2014/main" id="{92412BE9-116F-41EB-9800-96C5EEC17D45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7334250" cy="2324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58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Какая задача</a:t>
            </a:r>
          </a:p>
          <a:p>
            <a:pPr algn="l">
              <a:defRPr sz="58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вас догоняет?</a:t>
            </a:r>
          </a:p>
        </p:txBody>
      </p:sp>
      <p:sp>
        <p:nvSpPr>
          <p:cNvPr id="3" name="text-1-2">
            <a:extLst>
              <a:ext uri="{FF2B5EF4-FFF2-40B4-BE49-F238E27FC236}">
                <a16:creationId xmlns:a16="http://schemas.microsoft.com/office/drawing/2014/main" id="{A9A75A97-4FDB-42B2-BF39-4270865592E4}"/>
              </a:ext>
            </a:extLst>
          </p:cNvPr>
          <p:cNvSpPr>
            <a:spLocks noGrp="1"/>
          </p:cNvSpPr>
          <p:nvPr/>
        </p:nvSpPr>
        <p:spPr>
          <a:xfrm>
            <a:off x="647700" y="619125"/>
            <a:ext cx="9525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65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15 сентября 2026 · 11:20–12:00</a:t>
            </a:r>
          </a:p>
        </p:txBody>
      </p:sp>
      <p:sp>
        <p:nvSpPr>
          <p:cNvPr id="4" name="text-1-3">
            <a:extLst>
              <a:ext uri="{FF2B5EF4-FFF2-40B4-BE49-F238E27FC236}">
                <a16:creationId xmlns:a16="http://schemas.microsoft.com/office/drawing/2014/main" id="{A646DD35-F28E-4CFA-821B-BD97B746E416}"/>
              </a:ext>
            </a:extLst>
          </p:cNvPr>
          <p:cNvSpPr>
            <a:spLocks noGrp="1"/>
          </p:cNvSpPr>
          <p:nvPr/>
        </p:nvSpPr>
        <p:spPr>
          <a:xfrm>
            <a:off x="647700" y="3962400"/>
            <a:ext cx="8096250" cy="933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325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Hermes Agent: ИИ, который не только</a:t>
            </a:r>
          </a:p>
          <a:p>
            <a:pPr algn="l">
              <a:defRPr sz="2325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отвечает, но и действует</a:t>
            </a:r>
          </a:p>
        </p:txBody>
      </p:sp>
      <p:sp>
        <p:nvSpPr>
          <p:cNvPr id="5" name="text-1-4">
            <a:extLst>
              <a:ext uri="{FF2B5EF4-FFF2-40B4-BE49-F238E27FC236}">
                <a16:creationId xmlns:a16="http://schemas.microsoft.com/office/drawing/2014/main" id="{E67AA6AA-7179-41A0-B26E-C390EEC30A25}"/>
              </a:ext>
            </a:extLst>
          </p:cNvPr>
          <p:cNvSpPr>
            <a:spLocks noGrp="1"/>
          </p:cNvSpPr>
          <p:nvPr/>
        </p:nvSpPr>
        <p:spPr>
          <a:xfrm>
            <a:off x="647700" y="5619750"/>
            <a:ext cx="66675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1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Сергей Федоренко</a:t>
            </a:r>
          </a:p>
        </p:txBody>
      </p:sp>
      <p:sp>
        <p:nvSpPr>
          <p:cNvPr id="6" name="text-1-5">
            <a:extLst>
              <a:ext uri="{FF2B5EF4-FFF2-40B4-BE49-F238E27FC236}">
                <a16:creationId xmlns:a16="http://schemas.microsoft.com/office/drawing/2014/main" id="{6DC903EA-3DE4-444A-8C67-F65DE3F1374C}"/>
              </a:ext>
            </a:extLst>
          </p:cNvPr>
          <p:cNvSpPr>
            <a:spLocks noGrp="1"/>
          </p:cNvSpPr>
          <p:nvPr/>
        </p:nvSpPr>
        <p:spPr>
          <a:xfrm>
            <a:off x="647700" y="605790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57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Главный специалист АНО «Цифровой регион», Липецк</a:t>
            </a:r>
          </a:p>
        </p:txBody>
      </p:sp>
    </p:spTree>
    <p:extLst>
      <p:ext uri="{BB962C8B-B14F-4D97-AF65-F5344CB8AC3E}">
        <p14:creationId xmlns:p14="http://schemas.microsoft.com/office/powerpoint/2010/main" val="12007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2-0">
            <a:extLst>
              <a:ext uri="{FF2B5EF4-FFF2-40B4-BE49-F238E27FC236}">
                <a16:creationId xmlns:a16="http://schemas.microsoft.com/office/drawing/2014/main" id="{DFED6E01-698F-4A52-816F-BB14DABBFEBC}"/>
              </a:ext>
            </a:extLst>
          </p:cNvPr>
          <p:cNvSpPr>
            <a:spLocks noGrp="1"/>
          </p:cNvSpPr>
          <p:nvPr/>
        </p:nvSpPr>
        <p:spPr>
          <a:xfrm>
            <a:off x="609600" y="895350"/>
            <a:ext cx="5905500" cy="2476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58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Работа</a:t>
            </a:r>
          </a:p>
          <a:p>
            <a:pPr algn="l">
              <a:defRPr sz="58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после работы</a:t>
            </a:r>
          </a:p>
        </p:txBody>
      </p:sp>
      <p:sp>
        <p:nvSpPr>
          <p:cNvPr id="2" name="text-2-1">
            <a:extLst>
              <a:ext uri="{FF2B5EF4-FFF2-40B4-BE49-F238E27FC236}">
                <a16:creationId xmlns:a16="http://schemas.microsoft.com/office/drawing/2014/main" id="{9DC0F31A-2843-4786-A91F-684DE8703DFB}"/>
              </a:ext>
            </a:extLst>
          </p:cNvPr>
          <p:cNvSpPr>
            <a:spLocks noGrp="1"/>
          </p:cNvSpPr>
          <p:nvPr/>
        </p:nvSpPr>
        <p:spPr>
          <a:xfrm>
            <a:off x="7219950" y="914400"/>
            <a:ext cx="4305300" cy="400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3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Найти</a:t>
            </a:r>
          </a:p>
          <a:p>
            <a:pPr algn="l">
              <a:defRPr sz="43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Сверить</a:t>
            </a:r>
          </a:p>
          <a:p>
            <a:pPr algn="l">
              <a:defRPr sz="43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Перенести</a:t>
            </a:r>
          </a:p>
          <a:p>
            <a:pPr algn="l">
              <a:defRPr sz="43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Не забыть</a:t>
            </a:r>
          </a:p>
        </p:txBody>
      </p:sp>
      <p:sp>
        <p:nvSpPr>
          <p:cNvPr id="3" name="text-2-2">
            <a:extLst>
              <a:ext uri="{FF2B5EF4-FFF2-40B4-BE49-F238E27FC236}">
                <a16:creationId xmlns:a16="http://schemas.microsoft.com/office/drawing/2014/main" id="{2D0A5A28-2B58-4E9C-8F37-5E399976F033}"/>
              </a:ext>
            </a:extLst>
          </p:cNvPr>
          <p:cNvSpPr>
            <a:spLocks noGrp="1"/>
          </p:cNvSpPr>
          <p:nvPr/>
        </p:nvSpPr>
        <p:spPr>
          <a:xfrm>
            <a:off x="647700" y="4686300"/>
            <a:ext cx="6858000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6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Проект завершён.</a:t>
            </a:r>
          </a:p>
          <a:p>
            <a:pPr algn="l">
              <a:defRPr sz="26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Рутина продолжается.</a:t>
            </a:r>
          </a:p>
        </p:txBody>
      </p:sp>
    </p:spTree>
    <p:extLst>
      <p:ext uri="{BB962C8B-B14F-4D97-AF65-F5344CB8AC3E}">
        <p14:creationId xmlns:p14="http://schemas.microsoft.com/office/powerpoint/2010/main" val="7624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3-0">
            <a:extLst>
              <a:ext uri="{FF2B5EF4-FFF2-40B4-BE49-F238E27FC236}">
                <a16:creationId xmlns:a16="http://schemas.microsoft.com/office/drawing/2014/main" id="{8A23E896-736D-47BA-8621-B035F77C677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Как действует агент</a:t>
            </a:r>
          </a:p>
        </p:txBody>
      </p:sp>
      <p:sp>
        <p:nvSpPr>
          <p:cNvPr id="2" name="text-3-1">
            <a:extLst>
              <a:ext uri="{FF2B5EF4-FFF2-40B4-BE49-F238E27FC236}">
                <a16:creationId xmlns:a16="http://schemas.microsoft.com/office/drawing/2014/main" id="{BA6CDF66-840D-4392-954B-E5FFE66C090D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4286250" cy="152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5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Вы задаёте</a:t>
            </a:r>
          </a:p>
          <a:p>
            <a:pPr algn="l">
              <a:defRPr sz="45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результат</a:t>
            </a:r>
          </a:p>
        </p:txBody>
      </p:sp>
      <p:sp>
        <p:nvSpPr>
          <p:cNvPr id="3" name="text-3-2">
            <a:extLst>
              <a:ext uri="{FF2B5EF4-FFF2-40B4-BE49-F238E27FC236}">
                <a16:creationId xmlns:a16="http://schemas.microsoft.com/office/drawing/2014/main" id="{54B74E0A-96ED-417A-A704-1D99340AC5BD}"/>
              </a:ext>
            </a:extLst>
          </p:cNvPr>
          <p:cNvSpPr>
            <a:spLocks noGrp="1"/>
          </p:cNvSpPr>
          <p:nvPr/>
        </p:nvSpPr>
        <p:spPr>
          <a:xfrm>
            <a:off x="5429250" y="2066925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Он выбирает следующий шаг</a:t>
            </a:r>
          </a:p>
        </p:txBody>
      </p:sp>
      <p:sp>
        <p:nvSpPr>
          <p:cNvPr id="4" name="text-3-3">
            <a:extLst>
              <a:ext uri="{FF2B5EF4-FFF2-40B4-BE49-F238E27FC236}">
                <a16:creationId xmlns:a16="http://schemas.microsoft.com/office/drawing/2014/main" id="{088292F0-8004-4DB5-9176-FA2AFE0710D3}"/>
              </a:ext>
            </a:extLst>
          </p:cNvPr>
          <p:cNvSpPr>
            <a:spLocks noGrp="1"/>
          </p:cNvSpPr>
          <p:nvPr/>
        </p:nvSpPr>
        <p:spPr>
          <a:xfrm>
            <a:off x="5429250" y="2952750"/>
            <a:ext cx="6143625" cy="2533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3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Ищет информацию</a:t>
            </a:r>
          </a:p>
          <a:p>
            <a:pPr algn="l">
              <a:defRPr sz="23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Использует инструменты</a:t>
            </a:r>
          </a:p>
          <a:p>
            <a:pPr algn="l">
              <a:defRPr sz="23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Оценивает, что получилось</a:t>
            </a:r>
          </a:p>
          <a:p>
            <a:pPr algn="l">
              <a:defRPr sz="23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Продолжает или обращается к вам</a:t>
            </a:r>
          </a:p>
        </p:txBody>
      </p:sp>
      <p:sp>
        <p:nvSpPr>
          <p:cNvPr id="5" name="text-3-4">
            <a:extLst>
              <a:ext uri="{FF2B5EF4-FFF2-40B4-BE49-F238E27FC236}">
                <a16:creationId xmlns:a16="http://schemas.microsoft.com/office/drawing/2014/main" id="{3B3C15BC-8D38-4FDE-BC46-F5B88A08219E}"/>
              </a:ext>
            </a:extLst>
          </p:cNvPr>
          <p:cNvSpPr>
            <a:spLocks noGrp="1"/>
          </p:cNvSpPr>
          <p:nvPr/>
        </p:nvSpPr>
        <p:spPr>
          <a:xfrm>
            <a:off x="609600" y="630555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Современные чаты тоже могут использовать инструменты</a:t>
            </a:r>
          </a:p>
        </p:txBody>
      </p:sp>
    </p:spTree>
    <p:extLst>
      <p:ext uri="{BB962C8B-B14F-4D97-AF65-F5344CB8AC3E}">
        <p14:creationId xmlns:p14="http://schemas.microsoft.com/office/powerpoint/2010/main" val="73693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19117" r="19117"/>
          <a:stretch>
            <a:fillRect/>
          </a:stretch>
        </p:blipFill>
        <p:spPr>
          <a:xfrm>
            <a:off x="0" y="0"/>
            <a:ext cx="7524750" cy="6858000"/>
          </a:xfrm>
          <a:prstGeom prst="rect">
            <a:avLst/>
          </a:prstGeom>
        </p:spPr>
      </p:pic>
      <p:sp>
        <p:nvSpPr>
          <p:cNvPr id="2" name="text-4-1">
            <a:extLst>
              <a:ext uri="{FF2B5EF4-FFF2-40B4-BE49-F238E27FC236}">
                <a16:creationId xmlns:a16="http://schemas.microsoft.com/office/drawing/2014/main" id="{B4C16C10-0132-40DA-ADC1-F6A66963DF77}"/>
              </a:ext>
            </a:extLst>
          </p:cNvPr>
          <p:cNvSpPr>
            <a:spLocks noGrp="1"/>
          </p:cNvSpPr>
          <p:nvPr/>
        </p:nvSpPr>
        <p:spPr>
          <a:xfrm>
            <a:off x="7839075" y="1219200"/>
            <a:ext cx="3914775" cy="2667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0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Самостоятельность</a:t>
            </a:r>
          </a:p>
          <a:p>
            <a:pPr algn="l">
              <a:defRPr sz="30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в знакомых</a:t>
            </a:r>
          </a:p>
          <a:p>
            <a:pPr algn="l">
              <a:defRPr sz="30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границах</a:t>
            </a:r>
          </a:p>
        </p:txBody>
      </p:sp>
      <p:sp>
        <p:nvSpPr>
          <p:cNvPr id="3" name="text-4-2">
            <a:extLst>
              <a:ext uri="{FF2B5EF4-FFF2-40B4-BE49-F238E27FC236}">
                <a16:creationId xmlns:a16="http://schemas.microsoft.com/office/drawing/2014/main" id="{C121AD3F-F9B4-45D3-A971-21FB1E598F2D}"/>
              </a:ext>
            </a:extLst>
          </p:cNvPr>
          <p:cNvSpPr>
            <a:spLocks noGrp="1"/>
          </p:cNvSpPr>
          <p:nvPr/>
        </p:nvSpPr>
        <p:spPr>
          <a:xfrm>
            <a:off x="7839075" y="4514850"/>
            <a:ext cx="3876675" cy="1028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Путь к результату</a:t>
            </a:r>
          </a:p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может меняться</a:t>
            </a:r>
          </a:p>
        </p:txBody>
      </p:sp>
      <p:sp>
        <p:nvSpPr>
          <p:cNvPr id="4" name="text-4-3">
            <a:extLst>
              <a:ext uri="{FF2B5EF4-FFF2-40B4-BE49-F238E27FC236}">
                <a16:creationId xmlns:a16="http://schemas.microsoft.com/office/drawing/2014/main" id="{AC3DFC84-B666-4497-9B4D-21E080626737}"/>
              </a:ext>
            </a:extLst>
          </p:cNvPr>
          <p:cNvSpPr>
            <a:spLocks noGrp="1"/>
          </p:cNvSpPr>
          <p:nvPr/>
        </p:nvSpPr>
        <p:spPr>
          <a:xfrm>
            <a:off x="7839075" y="5924550"/>
            <a:ext cx="3876675" cy="600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35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Peter Steinberger, TED2026</a:t>
            </a:r>
          </a:p>
          <a:p>
            <a:pPr algn="l">
              <a:defRPr sz="135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Пример OpenClaw</a:t>
            </a:r>
          </a:p>
        </p:txBody>
      </p:sp>
    </p:spTree>
    <p:extLst>
      <p:ext uri="{BB962C8B-B14F-4D97-AF65-F5344CB8AC3E}">
        <p14:creationId xmlns:p14="http://schemas.microsoft.com/office/powerpoint/2010/main" val="442023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-5-0">
            <a:extLst>
              <a:ext uri="{FF2B5EF4-FFF2-40B4-BE49-F238E27FC236}">
                <a16:creationId xmlns:a16="http://schemas.microsoft.com/office/drawing/2014/main" id="{00C2C65A-A160-4591-A092-730EE15478A2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5286375" cy="2000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60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Ваш первый</a:t>
            </a:r>
          </a:p>
          <a:p>
            <a:pPr algn="l">
              <a:defRPr sz="60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кандидат</a:t>
            </a:r>
          </a:p>
        </p:txBody>
      </p:sp>
      <p:sp>
        <p:nvSpPr>
          <p:cNvPr id="2" name="text-5-1">
            <a:extLst>
              <a:ext uri="{FF2B5EF4-FFF2-40B4-BE49-F238E27FC236}">
                <a16:creationId xmlns:a16="http://schemas.microsoft.com/office/drawing/2014/main" id="{F99B9B75-3BF9-4920-B12F-A52CDCFD8C44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10953750" cy="2428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Повторяется?</a:t>
            </a:r>
          </a:p>
          <a:p>
            <a:pPr algn="l">
              <a:defRPr sz="36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Результат понятен?</a:t>
            </a:r>
          </a:p>
          <a:p>
            <a:pPr algn="l">
              <a:defRPr sz="36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Ошибку легко исправить?</a:t>
            </a:r>
          </a:p>
        </p:txBody>
      </p:sp>
    </p:spTree>
    <p:extLst>
      <p:ext uri="{BB962C8B-B14F-4D97-AF65-F5344CB8AC3E}">
        <p14:creationId xmlns:p14="http://schemas.microsoft.com/office/powerpoint/2010/main" val="67135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6-0">
            <a:extLst>
              <a:ext uri="{FF2B5EF4-FFF2-40B4-BE49-F238E27FC236}">
                <a16:creationId xmlns:a16="http://schemas.microsoft.com/office/drawing/2014/main" id="{4541A324-2723-427C-92F6-08A708BCC30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Hermes Agent</a:t>
            </a:r>
          </a:p>
        </p:txBody>
      </p:sp>
      <p:sp>
        <p:nvSpPr>
          <p:cNvPr id="2" name="text-6-1">
            <a:extLst>
              <a:ext uri="{FF2B5EF4-FFF2-40B4-BE49-F238E27FC236}">
                <a16:creationId xmlns:a16="http://schemas.microsoft.com/office/drawing/2014/main" id="{345A0CC2-3E14-4BBF-97FA-C3429B26A5DF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53750" cy="514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17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Агент с открытым кодом от Nous Research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71700" y="1935956"/>
            <a:ext cx="7848600" cy="4414838"/>
          </a:xfrm>
          <a:prstGeom prst="rect">
            <a:avLst/>
          </a:prstGeom>
        </p:spPr>
      </p:pic>
      <p:sp>
        <p:nvSpPr>
          <p:cNvPr id="4" name="text-6-3">
            <a:extLst>
              <a:ext uri="{FF2B5EF4-FFF2-40B4-BE49-F238E27FC236}">
                <a16:creationId xmlns:a16="http://schemas.microsoft.com/office/drawing/2014/main" id="{49383286-BE3E-4D6B-8671-595FCF615524}"/>
              </a:ext>
            </a:extLst>
          </p:cNvPr>
          <p:cNvSpPr>
            <a:spLocks noGrp="1"/>
          </p:cNvSpPr>
          <p:nvPr/>
        </p:nvSpPr>
        <p:spPr>
          <a:xfrm>
            <a:off x="609600" y="64484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Официальная демонстрация интерфейса Hermes Desktop</a:t>
            </a:r>
          </a:p>
        </p:txBody>
      </p:sp>
    </p:spTree>
    <p:extLst>
      <p:ext uri="{BB962C8B-B14F-4D97-AF65-F5344CB8AC3E}">
        <p14:creationId xmlns:p14="http://schemas.microsoft.com/office/powerpoint/2010/main" val="1753987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-0">
            <a:extLst>
              <a:ext uri="{FF2B5EF4-FFF2-40B4-BE49-F238E27FC236}">
                <a16:creationId xmlns:a16="http://schemas.microsoft.com/office/drawing/2014/main" id="{F9B84522-4E36-408D-9B79-5CCEEDE729C4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Для первого сценария</a:t>
            </a:r>
          </a:p>
        </p:txBody>
      </p:sp>
      <p:sp>
        <p:nvSpPr>
          <p:cNvPr id="2" name="text-7-1">
            <a:extLst>
              <a:ext uri="{FF2B5EF4-FFF2-40B4-BE49-F238E27FC236}">
                <a16:creationId xmlns:a16="http://schemas.microsoft.com/office/drawing/2014/main" id="{6A90F846-DA98-4BF8-877E-026D0D971052}"/>
              </a:ext>
            </a:extLst>
          </p:cNvPr>
          <p:cNvSpPr>
            <a:spLocks noGrp="1"/>
          </p:cNvSpPr>
          <p:nvPr/>
        </p:nvSpPr>
        <p:spPr>
          <a:xfrm>
            <a:off x="609600" y="1981200"/>
            <a:ext cx="51435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7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Где работает агент</a:t>
            </a:r>
          </a:p>
        </p:txBody>
      </p:sp>
      <p:sp>
        <p:nvSpPr>
          <p:cNvPr id="3" name="text-7-2">
            <a:extLst>
              <a:ext uri="{FF2B5EF4-FFF2-40B4-BE49-F238E27FC236}">
                <a16:creationId xmlns:a16="http://schemas.microsoft.com/office/drawing/2014/main" id="{C6FBCBA5-018F-4AC8-88EB-1E5CCB1E0AAC}"/>
              </a:ext>
            </a:extLst>
          </p:cNvPr>
          <p:cNvSpPr>
            <a:spLocks noGrp="1"/>
          </p:cNvSpPr>
          <p:nvPr/>
        </p:nvSpPr>
        <p:spPr>
          <a:xfrm>
            <a:off x="609600" y="2571750"/>
            <a:ext cx="514350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Компьютер или сервер</a:t>
            </a:r>
          </a:p>
        </p:txBody>
      </p:sp>
      <p:sp>
        <p:nvSpPr>
          <p:cNvPr id="4" name="text-7-3">
            <a:extLst>
              <a:ext uri="{FF2B5EF4-FFF2-40B4-BE49-F238E27FC236}">
                <a16:creationId xmlns:a16="http://schemas.microsoft.com/office/drawing/2014/main" id="{F65E820A-9B09-4324-97A1-42FA9913DD4D}"/>
              </a:ext>
            </a:extLst>
          </p:cNvPr>
          <p:cNvSpPr>
            <a:spLocks noGrp="1"/>
          </p:cNvSpPr>
          <p:nvPr/>
        </p:nvSpPr>
        <p:spPr>
          <a:xfrm>
            <a:off x="6610350" y="1981200"/>
            <a:ext cx="51054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7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Какая модель думает</a:t>
            </a:r>
          </a:p>
        </p:txBody>
      </p:sp>
      <p:sp>
        <p:nvSpPr>
          <p:cNvPr id="5" name="text-7-4">
            <a:extLst>
              <a:ext uri="{FF2B5EF4-FFF2-40B4-BE49-F238E27FC236}">
                <a16:creationId xmlns:a16="http://schemas.microsoft.com/office/drawing/2014/main" id="{3569A410-454F-4CF3-8F0F-672ABB6AA889}"/>
              </a:ext>
            </a:extLst>
          </p:cNvPr>
          <p:cNvSpPr>
            <a:spLocks noGrp="1"/>
          </p:cNvSpPr>
          <p:nvPr/>
        </p:nvSpPr>
        <p:spPr>
          <a:xfrm>
            <a:off x="6610350" y="2571750"/>
            <a:ext cx="514350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Подключённая языковая модель</a:t>
            </a:r>
          </a:p>
        </p:txBody>
      </p:sp>
      <p:sp>
        <p:nvSpPr>
          <p:cNvPr id="6" name="text-7-5">
            <a:extLst>
              <a:ext uri="{FF2B5EF4-FFF2-40B4-BE49-F238E27FC236}">
                <a16:creationId xmlns:a16="http://schemas.microsoft.com/office/drawing/2014/main" id="{0466DD06-9A7E-4CC9-BCD9-21342D95A0F0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58102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6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Чем он может пользоваться</a:t>
            </a:r>
          </a:p>
        </p:txBody>
      </p:sp>
      <p:sp>
        <p:nvSpPr>
          <p:cNvPr id="7" name="text-7-6">
            <a:extLst>
              <a:ext uri="{FF2B5EF4-FFF2-40B4-BE49-F238E27FC236}">
                <a16:creationId xmlns:a16="http://schemas.microsoft.com/office/drawing/2014/main" id="{11CB7F99-E25F-423C-8F25-4B775D03A32F}"/>
              </a:ext>
            </a:extLst>
          </p:cNvPr>
          <p:cNvSpPr>
            <a:spLocks noGrp="1"/>
          </p:cNvSpPr>
          <p:nvPr/>
        </p:nvSpPr>
        <p:spPr>
          <a:xfrm>
            <a:off x="609600" y="4686300"/>
            <a:ext cx="514350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Нужные файлы и сервисы</a:t>
            </a:r>
          </a:p>
        </p:txBody>
      </p:sp>
      <p:sp>
        <p:nvSpPr>
          <p:cNvPr id="8" name="text-7-7">
            <a:extLst>
              <a:ext uri="{FF2B5EF4-FFF2-40B4-BE49-F238E27FC236}">
                <a16:creationId xmlns:a16="http://schemas.microsoft.com/office/drawing/2014/main" id="{DE39D988-05A2-4A46-A906-9278684355E2}"/>
              </a:ext>
            </a:extLst>
          </p:cNvPr>
          <p:cNvSpPr>
            <a:spLocks noGrp="1"/>
          </p:cNvSpPr>
          <p:nvPr/>
        </p:nvSpPr>
        <p:spPr>
          <a:xfrm>
            <a:off x="6610350" y="4095750"/>
            <a:ext cx="51054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6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Куда приходит результат</a:t>
            </a:r>
          </a:p>
        </p:txBody>
      </p:sp>
      <p:sp>
        <p:nvSpPr>
          <p:cNvPr id="9" name="text-7-8">
            <a:extLst>
              <a:ext uri="{FF2B5EF4-FFF2-40B4-BE49-F238E27FC236}">
                <a16:creationId xmlns:a16="http://schemas.microsoft.com/office/drawing/2014/main" id="{B1E3636E-41DC-425E-A8EC-81D6A64E570E}"/>
              </a:ext>
            </a:extLst>
          </p:cNvPr>
          <p:cNvSpPr>
            <a:spLocks noGrp="1"/>
          </p:cNvSpPr>
          <p:nvPr/>
        </p:nvSpPr>
        <p:spPr>
          <a:xfrm>
            <a:off x="6610350" y="4686300"/>
            <a:ext cx="514350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Файл или ваш мессенджер</a:t>
            </a:r>
          </a:p>
        </p:txBody>
      </p:sp>
      <p:sp>
        <p:nvSpPr>
          <p:cNvPr id="10" name="text-7-9">
            <a:extLst>
              <a:ext uri="{FF2B5EF4-FFF2-40B4-BE49-F238E27FC236}">
                <a16:creationId xmlns:a16="http://schemas.microsoft.com/office/drawing/2014/main" id="{453AC13F-F069-44FB-8E80-A6038B4D806F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Модель и внешние сервисы могут требовать отдельной оплаты</a:t>
            </a:r>
          </a:p>
        </p:txBody>
      </p:sp>
    </p:spTree>
    <p:extLst>
      <p:ext uri="{BB962C8B-B14F-4D97-AF65-F5344CB8AC3E}">
        <p14:creationId xmlns:p14="http://schemas.microsoft.com/office/powerpoint/2010/main" val="156710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8-0">
            <a:extLst>
              <a:ext uri="{FF2B5EF4-FFF2-40B4-BE49-F238E27FC236}">
                <a16:creationId xmlns:a16="http://schemas.microsoft.com/office/drawing/2014/main" id="{E31FBC60-56D3-4B8A-98F8-213053E42CB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Грантовый радар</a:t>
            </a:r>
          </a:p>
        </p:txBody>
      </p:sp>
      <p:sp>
        <p:nvSpPr>
          <p:cNvPr id="2" name="text-8-1">
            <a:extLst>
              <a:ext uri="{FF2B5EF4-FFF2-40B4-BE49-F238E27FC236}">
                <a16:creationId xmlns:a16="http://schemas.microsoft.com/office/drawing/2014/main" id="{218609A3-5315-494E-9938-8506A79AB21C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10953750" cy="2667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«По будням проверяй выбранные источники.</a:t>
            </a:r>
          </a:p>
          <a:p>
            <a:pPr algn="l">
              <a:defRPr sz="27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Отбирай конкурсы по нашему профилю.</a:t>
            </a:r>
          </a:p>
          <a:p>
            <a:pPr algn="l">
              <a:defRPr sz="27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Показывай срок, условия и первоисточник.</a:t>
            </a:r>
          </a:p>
          <a:p>
            <a:pPr algn="l">
              <a:defRPr sz="27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Сообщай, если данных для решения не хватает».</a:t>
            </a:r>
          </a:p>
        </p:txBody>
      </p:sp>
      <p:sp>
        <p:nvSpPr>
          <p:cNvPr id="3" name="text-8-2">
            <a:extLst>
              <a:ext uri="{FF2B5EF4-FFF2-40B4-BE49-F238E27FC236}">
                <a16:creationId xmlns:a16="http://schemas.microsoft.com/office/drawing/2014/main" id="{683426B1-B46F-4153-9E34-D01C3373A7B3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10858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Результат: короткий список возможностей</a:t>
            </a:r>
          </a:p>
        </p:txBody>
      </p:sp>
      <p:sp>
        <p:nvSpPr>
          <p:cNvPr id="4" name="text-8-3">
            <a:extLst>
              <a:ext uri="{FF2B5EF4-FFF2-40B4-BE49-F238E27FC236}">
                <a16:creationId xmlns:a16="http://schemas.microsoft.com/office/drawing/2014/main" id="{ED796E1B-068A-4AC2-B37E-B0C56B8AE0EE}"/>
              </a:ext>
            </a:extLst>
          </p:cNvPr>
          <p:cNvSpPr>
            <a:spLocks noGrp="1"/>
          </p:cNvSpPr>
          <p:nvPr/>
        </p:nvSpPr>
        <p:spPr>
          <a:xfrm>
            <a:off x="609600" y="63722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Пример поручения для социального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978001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9-0">
            <a:extLst>
              <a:ext uri="{FF2B5EF4-FFF2-40B4-BE49-F238E27FC236}">
                <a16:creationId xmlns:a16="http://schemas.microsoft.com/office/drawing/2014/main" id="{3D58DA50-C7BE-4572-9DA6-291447BDDED6}"/>
              </a:ext>
            </a:extLst>
          </p:cNvPr>
          <p:cNvSpPr>
            <a:spLocks noGrp="1"/>
          </p:cNvSpPr>
          <p:nvPr/>
        </p:nvSpPr>
        <p:spPr>
          <a:xfrm>
            <a:off x="609600" y="885825"/>
            <a:ext cx="10763250" cy="1847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60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Тишина тоже</a:t>
            </a:r>
          </a:p>
          <a:p>
            <a:pPr algn="l">
              <a:defRPr sz="60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результат</a:t>
            </a:r>
          </a:p>
        </p:txBody>
      </p:sp>
      <p:sp>
        <p:nvSpPr>
          <p:cNvPr id="2" name="text-9-1">
            <a:extLst>
              <a:ext uri="{FF2B5EF4-FFF2-40B4-BE49-F238E27FC236}">
                <a16:creationId xmlns:a16="http://schemas.microsoft.com/office/drawing/2014/main" id="{D429D9FC-0EB7-4627-9167-143DF74A90DD}"/>
              </a:ext>
            </a:extLst>
          </p:cNvPr>
          <p:cNvSpPr>
            <a:spLocks noGrp="1"/>
          </p:cNvSpPr>
          <p:nvPr/>
        </p:nvSpPr>
        <p:spPr>
          <a:xfrm>
            <a:off x="609600" y="340995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75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Нового подходящего нет</a:t>
            </a:r>
          </a:p>
        </p:txBody>
      </p:sp>
      <p:sp>
        <p:nvSpPr>
          <p:cNvPr id="3" name="text-9-2">
            <a:extLst>
              <a:ext uri="{FF2B5EF4-FFF2-40B4-BE49-F238E27FC236}">
                <a16:creationId xmlns:a16="http://schemas.microsoft.com/office/drawing/2014/main" id="{91ADF2E3-5F31-4475-9DB5-A04BAF117B37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676275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50" b="0">
                <a:solidFill>
                  <a:srgbClr val="F3C384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3C384"/>
                </a:solidFill>
                <a:latin typeface="Arial"/>
                <a:ea typeface="Arial"/>
                <a:cs typeface="Arial"/>
              </a:rPr>
              <a:t>Источник недоступен</a:t>
            </a:r>
          </a:p>
        </p:txBody>
      </p:sp>
      <p:sp>
        <p:nvSpPr>
          <p:cNvPr id="4" name="text-9-3">
            <a:extLst>
              <a:ext uri="{FF2B5EF4-FFF2-40B4-BE49-F238E27FC236}">
                <a16:creationId xmlns:a16="http://schemas.microsoft.com/office/drawing/2014/main" id="{1A94A23A-619D-4BC6-8A88-A4E5800A88E7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1019175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3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Нужно сообщить о сбое</a:t>
            </a:r>
          </a:p>
        </p:txBody>
      </p:sp>
      <p:sp>
        <p:nvSpPr>
          <p:cNvPr id="5" name="text-9-4">
            <a:extLst>
              <a:ext uri="{FF2B5EF4-FFF2-40B4-BE49-F238E27FC236}">
                <a16:creationId xmlns:a16="http://schemas.microsoft.com/office/drawing/2014/main" id="{3E4A0932-52C2-4B91-87BE-138E2EA6FFBE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Запуск по расписанию требует работающего устройства или сервера</a:t>
            </a:r>
          </a:p>
        </p:txBody>
      </p:sp>
    </p:spTree>
    <p:extLst>
      <p:ext uri="{BB962C8B-B14F-4D97-AF65-F5344CB8AC3E}">
        <p14:creationId xmlns:p14="http://schemas.microsoft.com/office/powerpoint/2010/main" val="139220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0-0">
            <a:extLst>
              <a:ext uri="{FF2B5EF4-FFF2-40B4-BE49-F238E27FC236}">
                <a16:creationId xmlns:a16="http://schemas.microsoft.com/office/drawing/2014/main" id="{6196797F-8824-4BCF-888C-5760FE2BC8D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Встреча завтра</a:t>
            </a:r>
          </a:p>
        </p:txBody>
      </p:sp>
      <p:sp>
        <p:nvSpPr>
          <p:cNvPr id="2" name="text-10-1">
            <a:extLst>
              <a:ext uri="{FF2B5EF4-FFF2-40B4-BE49-F238E27FC236}">
                <a16:creationId xmlns:a16="http://schemas.microsoft.com/office/drawing/2014/main" id="{C0EBD990-56A8-4DA7-B827-CA0149F242A5}"/>
              </a:ext>
            </a:extLst>
          </p:cNvPr>
          <p:cNvSpPr>
            <a:spLocks noGrp="1"/>
          </p:cNvSpPr>
          <p:nvPr/>
        </p:nvSpPr>
        <p:spPr>
          <a:xfrm>
            <a:off x="609600" y="2066925"/>
            <a:ext cx="5667375" cy="1781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5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Одна страница</a:t>
            </a:r>
          </a:p>
          <a:p>
            <a:pPr algn="l">
              <a:defRPr sz="45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перед разговором</a:t>
            </a:r>
          </a:p>
        </p:txBody>
      </p:sp>
      <p:sp>
        <p:nvSpPr>
          <p:cNvPr id="3" name="text-10-2">
            <a:extLst>
              <a:ext uri="{FF2B5EF4-FFF2-40B4-BE49-F238E27FC236}">
                <a16:creationId xmlns:a16="http://schemas.microsoft.com/office/drawing/2014/main" id="{14E0762A-FC75-4445-AE30-ED5824D165B1}"/>
              </a:ext>
            </a:extLst>
          </p:cNvPr>
          <p:cNvSpPr>
            <a:spLocks noGrp="1"/>
          </p:cNvSpPr>
          <p:nvPr/>
        </p:nvSpPr>
        <p:spPr>
          <a:xfrm>
            <a:off x="7019925" y="2076450"/>
            <a:ext cx="4762500" cy="2676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Что важно партнёру</a:t>
            </a:r>
          </a:p>
          <a:p>
            <a:pPr algn="l">
              <a:defRPr sz="24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Где совпадают интересы</a:t>
            </a:r>
          </a:p>
          <a:p>
            <a:pPr algn="l">
              <a:defRPr sz="24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О чём спросить</a:t>
            </a:r>
          </a:p>
          <a:p>
            <a:pPr algn="l">
              <a:defRPr sz="24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К чему подготовиться</a:t>
            </a:r>
          </a:p>
        </p:txBody>
      </p:sp>
      <p:sp>
        <p:nvSpPr>
          <p:cNvPr id="4" name="text-10-3">
            <a:extLst>
              <a:ext uri="{FF2B5EF4-FFF2-40B4-BE49-F238E27FC236}">
                <a16:creationId xmlns:a16="http://schemas.microsoft.com/office/drawing/2014/main" id="{2C00E70C-6F3B-4211-B18B-DF917A1E691A}"/>
              </a:ext>
            </a:extLst>
          </p:cNvPr>
          <p:cNvSpPr>
            <a:spLocks noGrp="1"/>
          </p:cNvSpPr>
          <p:nvPr/>
        </p:nvSpPr>
        <p:spPr>
          <a:xfrm>
            <a:off x="609600" y="5400675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75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Факты сопровождают ссылки</a:t>
            </a:r>
          </a:p>
        </p:txBody>
      </p:sp>
      <p:sp>
        <p:nvSpPr>
          <p:cNvPr id="5" name="text-10-4">
            <a:extLst>
              <a:ext uri="{FF2B5EF4-FFF2-40B4-BE49-F238E27FC236}">
                <a16:creationId xmlns:a16="http://schemas.microsoft.com/office/drawing/2014/main" id="{2A088278-9E62-424B-B564-2CC4E7FD67CC}"/>
              </a:ext>
            </a:extLst>
          </p:cNvPr>
          <p:cNvSpPr>
            <a:spLocks noGrp="1"/>
          </p:cNvSpPr>
          <p:nvPr/>
        </p:nvSpPr>
        <p:spPr>
          <a:xfrm>
            <a:off x="609600" y="63722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Пример поручения для подготовки к встрече</a:t>
            </a:r>
          </a:p>
        </p:txBody>
      </p:sp>
    </p:spTree>
    <p:extLst>
      <p:ext uri="{BB962C8B-B14F-4D97-AF65-F5344CB8AC3E}">
        <p14:creationId xmlns:p14="http://schemas.microsoft.com/office/powerpoint/2010/main" val="237648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11-0">
            <a:extLst>
              <a:ext uri="{FF2B5EF4-FFF2-40B4-BE49-F238E27FC236}">
                <a16:creationId xmlns:a16="http://schemas.microsoft.com/office/drawing/2014/main" id="{97CA49E8-547C-461F-902E-7B8C1C6EF04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Что требует моего решения?</a:t>
            </a:r>
          </a:p>
        </p:txBody>
      </p:sp>
      <p:sp>
        <p:nvSpPr>
          <p:cNvPr id="2" name="text-11-1">
            <a:extLst>
              <a:ext uri="{FF2B5EF4-FFF2-40B4-BE49-F238E27FC236}">
                <a16:creationId xmlns:a16="http://schemas.microsoft.com/office/drawing/2014/main" id="{73A02196-3B9A-455A-9ED3-3E4F103635E0}"/>
              </a:ext>
            </a:extLst>
          </p:cNvPr>
          <p:cNvSpPr>
            <a:spLocks noGrp="1"/>
          </p:cNvSpPr>
          <p:nvPr/>
        </p:nvSpPr>
        <p:spPr>
          <a:xfrm>
            <a:off x="609600" y="1838325"/>
            <a:ext cx="3190875" cy="1914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15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115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82</a:t>
            </a:r>
          </a:p>
        </p:txBody>
      </p:sp>
      <p:sp>
        <p:nvSpPr>
          <p:cNvPr id="3" name="text-11-2">
            <a:extLst>
              <a:ext uri="{FF2B5EF4-FFF2-40B4-BE49-F238E27FC236}">
                <a16:creationId xmlns:a16="http://schemas.microsoft.com/office/drawing/2014/main" id="{E2FA2054-DE99-4E2A-8EF9-68C3CB4C919B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4191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0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сообщения</a:t>
            </a:r>
          </a:p>
        </p:txBody>
      </p:sp>
      <p:sp>
        <p:nvSpPr>
          <p:cNvPr id="4" name="text-11-3">
            <a:extLst>
              <a:ext uri="{FF2B5EF4-FFF2-40B4-BE49-F238E27FC236}">
                <a16:creationId xmlns:a16="http://schemas.microsoft.com/office/drawing/2014/main" id="{C16478F9-FF81-4A26-A925-54220FAA49D7}"/>
              </a:ext>
            </a:extLst>
          </p:cNvPr>
          <p:cNvSpPr>
            <a:spLocks noGrp="1"/>
          </p:cNvSpPr>
          <p:nvPr/>
        </p:nvSpPr>
        <p:spPr>
          <a:xfrm>
            <a:off x="5114925" y="1838325"/>
            <a:ext cx="2381250" cy="1914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15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115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xt-11-4">
            <a:extLst>
              <a:ext uri="{FF2B5EF4-FFF2-40B4-BE49-F238E27FC236}">
                <a16:creationId xmlns:a16="http://schemas.microsoft.com/office/drawing/2014/main" id="{826698E3-0008-483C-B5AE-578A6A9DCA55}"/>
              </a:ext>
            </a:extLst>
          </p:cNvPr>
          <p:cNvSpPr>
            <a:spLocks noGrp="1"/>
          </p:cNvSpPr>
          <p:nvPr/>
        </p:nvSpPr>
        <p:spPr>
          <a:xfrm>
            <a:off x="5172075" y="3790950"/>
            <a:ext cx="2667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0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строки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29675" y="1809750"/>
            <a:ext cx="2209800" cy="4048125"/>
          </a:xfrm>
          <a:prstGeom prst="rect">
            <a:avLst/>
          </a:prstGeom>
        </p:spPr>
      </p:pic>
      <p:sp>
        <p:nvSpPr>
          <p:cNvPr id="7" name="text-11-6">
            <a:extLst>
              <a:ext uri="{FF2B5EF4-FFF2-40B4-BE49-F238E27FC236}">
                <a16:creationId xmlns:a16="http://schemas.microsoft.com/office/drawing/2014/main" id="{FF760BFF-10FC-4E4B-879C-E6DC3E5BD8D8}"/>
              </a:ext>
            </a:extLst>
          </p:cNvPr>
          <p:cNvSpPr>
            <a:spLocks noGrp="1"/>
          </p:cNvSpPr>
          <p:nvPr/>
        </p:nvSpPr>
        <p:spPr>
          <a:xfrm>
            <a:off x="609600" y="5133975"/>
            <a:ext cx="80581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11 рабочих групп в WhatsApp</a:t>
            </a:r>
          </a:p>
        </p:txBody>
      </p:sp>
      <p:sp>
        <p:nvSpPr>
          <p:cNvPr id="8" name="text-11-7">
            <a:extLst>
              <a:ext uri="{FF2B5EF4-FFF2-40B4-BE49-F238E27FC236}">
                <a16:creationId xmlns:a16="http://schemas.microsoft.com/office/drawing/2014/main" id="{6ACD7E42-DEB4-4B40-89C7-FA408B76ECE2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Рассказ пользователя u/Godzillaton, 28 июня 2026. Это не тест точности</a:t>
            </a:r>
          </a:p>
        </p:txBody>
      </p:sp>
    </p:spTree>
    <p:extLst>
      <p:ext uri="{BB962C8B-B14F-4D97-AF65-F5344CB8AC3E}">
        <p14:creationId xmlns:p14="http://schemas.microsoft.com/office/powerpoint/2010/main" val="844637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2-0">
            <a:extLst>
              <a:ext uri="{FF2B5EF4-FFF2-40B4-BE49-F238E27FC236}">
                <a16:creationId xmlns:a16="http://schemas.microsoft.com/office/drawing/2014/main" id="{3CD8D9B5-33F4-43F1-A01F-7928B7253F5D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Материалы для проекта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842790"/>
            <a:ext cx="7858125" cy="4420195"/>
          </a:xfrm>
          <a:prstGeom prst="rect">
            <a:avLst/>
          </a:prstGeom>
        </p:spPr>
      </p:pic>
      <p:sp>
        <p:nvSpPr>
          <p:cNvPr id="3" name="text-12-2">
            <a:extLst>
              <a:ext uri="{FF2B5EF4-FFF2-40B4-BE49-F238E27FC236}">
                <a16:creationId xmlns:a16="http://schemas.microsoft.com/office/drawing/2014/main" id="{05990CED-2CC4-47EA-93E0-31AE86F65870}"/>
              </a:ext>
            </a:extLst>
          </p:cNvPr>
          <p:cNvSpPr>
            <a:spLocks noGrp="1"/>
          </p:cNvSpPr>
          <p:nvPr/>
        </p:nvSpPr>
        <p:spPr>
          <a:xfrm>
            <a:off x="8839200" y="2228850"/>
            <a:ext cx="2876550" cy="2619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Итоги события</a:t>
            </a:r>
          </a:p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Пост</a:t>
            </a:r>
          </a:p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Письмо партнёрам</a:t>
            </a:r>
          </a:p>
          <a:p>
            <a:pPr algn="l">
              <a:defRPr sz="22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Черновик отчёта</a:t>
            </a:r>
          </a:p>
        </p:txBody>
      </p:sp>
      <p:sp>
        <p:nvSpPr>
          <p:cNvPr id="4" name="text-12-3">
            <a:extLst>
              <a:ext uri="{FF2B5EF4-FFF2-40B4-BE49-F238E27FC236}">
                <a16:creationId xmlns:a16="http://schemas.microsoft.com/office/drawing/2014/main" id="{988CCAAE-C78D-49E2-8558-CFF4FDA3F4C1}"/>
              </a:ext>
            </a:extLst>
          </p:cNvPr>
          <p:cNvSpPr>
            <a:spLocks noGrp="1"/>
          </p:cNvSpPr>
          <p:nvPr/>
        </p:nvSpPr>
        <p:spPr>
          <a:xfrm>
            <a:off x="8839200" y="5162550"/>
            <a:ext cx="2914650" cy="819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7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Пример пакета</a:t>
            </a:r>
          </a:p>
          <a:p>
            <a:pPr algn="l">
              <a:defRPr sz="17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для вашего проекта</a:t>
            </a:r>
          </a:p>
        </p:txBody>
      </p:sp>
      <p:sp>
        <p:nvSpPr>
          <p:cNvPr id="5" name="text-12-4">
            <a:extLst>
              <a:ext uri="{FF2B5EF4-FFF2-40B4-BE49-F238E27FC236}">
                <a16:creationId xmlns:a16="http://schemas.microsoft.com/office/drawing/2014/main" id="{447C9AF4-767B-4869-A445-205658A2201E}"/>
              </a:ext>
            </a:extLst>
          </p:cNvPr>
          <p:cNvSpPr>
            <a:spLocks noGrp="1"/>
          </p:cNvSpPr>
          <p:nvPr/>
        </p:nvSpPr>
        <p:spPr>
          <a:xfrm>
            <a:off x="609600" y="64484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Официальная демонстрация интерфейса: создание одного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66297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3-0">
            <a:extLst>
              <a:ext uri="{FF2B5EF4-FFF2-40B4-BE49-F238E27FC236}">
                <a16:creationId xmlns:a16="http://schemas.microsoft.com/office/drawing/2014/main" id="{78FD4BBB-7C98-4062-9498-F3089954BD3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Файлы вместо копирования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833265"/>
            <a:ext cx="7858125" cy="4420195"/>
          </a:xfrm>
          <a:prstGeom prst="rect">
            <a:avLst/>
          </a:prstGeom>
        </p:spPr>
      </p:pic>
      <p:sp>
        <p:nvSpPr>
          <p:cNvPr id="3" name="text-13-2">
            <a:extLst>
              <a:ext uri="{FF2B5EF4-FFF2-40B4-BE49-F238E27FC236}">
                <a16:creationId xmlns:a16="http://schemas.microsoft.com/office/drawing/2014/main" id="{78F00E42-CF3A-47F4-82D3-A03DC24B7CE2}"/>
              </a:ext>
            </a:extLst>
          </p:cNvPr>
          <p:cNvSpPr>
            <a:spLocks noGrp="1"/>
          </p:cNvSpPr>
          <p:nvPr/>
        </p:nvSpPr>
        <p:spPr>
          <a:xfrm>
            <a:off x="8839200" y="2362200"/>
            <a:ext cx="2943225" cy="2114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Нужен файл,</a:t>
            </a:r>
          </a:p>
          <a:p>
            <a:pPr algn="l">
              <a:defRPr sz="25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который можно</a:t>
            </a:r>
          </a:p>
          <a:p>
            <a:pPr algn="l">
              <a:defRPr sz="25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использовать</a:t>
            </a:r>
          </a:p>
        </p:txBody>
      </p:sp>
      <p:sp>
        <p:nvSpPr>
          <p:cNvPr id="4" name="text-13-3">
            <a:extLst>
              <a:ext uri="{FF2B5EF4-FFF2-40B4-BE49-F238E27FC236}">
                <a16:creationId xmlns:a16="http://schemas.microsoft.com/office/drawing/2014/main" id="{3EB0D5C5-917A-4272-84B5-887C3695606C}"/>
              </a:ext>
            </a:extLst>
          </p:cNvPr>
          <p:cNvSpPr>
            <a:spLocks noGrp="1"/>
          </p:cNvSpPr>
          <p:nvPr/>
        </p:nvSpPr>
        <p:spPr>
          <a:xfrm>
            <a:off x="8839200" y="4981575"/>
            <a:ext cx="2905125" cy="1171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8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Название, формат</a:t>
            </a:r>
          </a:p>
          <a:p>
            <a:pPr algn="l">
              <a:defRPr sz="18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и место сохранения</a:t>
            </a:r>
          </a:p>
          <a:p>
            <a:pPr algn="l">
              <a:defRPr sz="18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входят в поручение</a:t>
            </a:r>
          </a:p>
        </p:txBody>
      </p:sp>
      <p:sp>
        <p:nvSpPr>
          <p:cNvPr id="5" name="text-13-4">
            <a:extLst>
              <a:ext uri="{FF2B5EF4-FFF2-40B4-BE49-F238E27FC236}">
                <a16:creationId xmlns:a16="http://schemas.microsoft.com/office/drawing/2014/main" id="{16806216-EB94-4410-B8D4-C3A860BDE65D}"/>
              </a:ext>
            </a:extLst>
          </p:cNvPr>
          <p:cNvSpPr>
            <a:spLocks noGrp="1"/>
          </p:cNvSpPr>
          <p:nvPr/>
        </p:nvSpPr>
        <p:spPr>
          <a:xfrm>
            <a:off x="609600" y="64484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Официальная демонстрация интерфейса: панели файлов и терминала</a:t>
            </a:r>
          </a:p>
        </p:txBody>
      </p:sp>
    </p:spTree>
    <p:extLst>
      <p:ext uri="{BB962C8B-B14F-4D97-AF65-F5344CB8AC3E}">
        <p14:creationId xmlns:p14="http://schemas.microsoft.com/office/powerpoint/2010/main" val="1387139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14-0">
            <a:extLst>
              <a:ext uri="{FF2B5EF4-FFF2-40B4-BE49-F238E27FC236}">
                <a16:creationId xmlns:a16="http://schemas.microsoft.com/office/drawing/2014/main" id="{F0521239-3112-48EA-BAAE-800EBB53D21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Память о контексте</a:t>
            </a:r>
          </a:p>
        </p:txBody>
      </p:sp>
      <p:sp>
        <p:nvSpPr>
          <p:cNvPr id="2" name="text-14-1">
            <a:extLst>
              <a:ext uri="{FF2B5EF4-FFF2-40B4-BE49-F238E27FC236}">
                <a16:creationId xmlns:a16="http://schemas.microsoft.com/office/drawing/2014/main" id="{02AFAC7D-9D50-4C10-BAC5-479C8A7AD0C9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6000750" cy="2247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645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«Мы уже</a:t>
            </a:r>
          </a:p>
          <a:p>
            <a:pPr algn="l">
              <a:defRPr sz="645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знакомы»</a:t>
            </a:r>
          </a:p>
        </p:txBody>
      </p:sp>
      <p:sp>
        <p:nvSpPr>
          <p:cNvPr id="3" name="text-14-2">
            <a:extLst>
              <a:ext uri="{FF2B5EF4-FFF2-40B4-BE49-F238E27FC236}">
                <a16:creationId xmlns:a16="http://schemas.microsoft.com/office/drawing/2014/main" id="{CF535A28-DF06-4A48-BF6B-57DAE4634C26}"/>
              </a:ext>
            </a:extLst>
          </p:cNvPr>
          <p:cNvSpPr>
            <a:spLocks noGrp="1"/>
          </p:cNvSpPr>
          <p:nvPr/>
        </p:nvSpPr>
        <p:spPr>
          <a:xfrm>
            <a:off x="7496175" y="2343150"/>
            <a:ext cx="4314825" cy="2238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6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Кому помогает проект</a:t>
            </a:r>
          </a:p>
          <a:p>
            <a:pPr algn="l">
              <a:defRPr sz="26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Как вы пишете</a:t>
            </a:r>
          </a:p>
          <a:p>
            <a:pPr algn="l">
              <a:defRPr sz="26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Какие факты важны</a:t>
            </a:r>
          </a:p>
        </p:txBody>
      </p:sp>
      <p:sp>
        <p:nvSpPr>
          <p:cNvPr id="4" name="text-14-3">
            <a:extLst>
              <a:ext uri="{FF2B5EF4-FFF2-40B4-BE49-F238E27FC236}">
                <a16:creationId xmlns:a16="http://schemas.microsoft.com/office/drawing/2014/main" id="{A5C97317-61DB-4A34-B5E8-B83D26E701A9}"/>
              </a:ext>
            </a:extLst>
          </p:cNvPr>
          <p:cNvSpPr>
            <a:spLocks noGrp="1"/>
          </p:cNvSpPr>
          <p:nvPr/>
        </p:nvSpPr>
        <p:spPr>
          <a:xfrm>
            <a:off x="609600" y="5686425"/>
            <a:ext cx="10858500" cy="600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7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Сохранённые сведения можно увидеть и исправить</a:t>
            </a:r>
          </a:p>
        </p:txBody>
      </p:sp>
    </p:spTree>
    <p:extLst>
      <p:ext uri="{BB962C8B-B14F-4D97-AF65-F5344CB8AC3E}">
        <p14:creationId xmlns:p14="http://schemas.microsoft.com/office/powerpoint/2010/main" val="492566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5-0">
            <a:extLst>
              <a:ext uri="{FF2B5EF4-FFF2-40B4-BE49-F238E27FC236}">
                <a16:creationId xmlns:a16="http://schemas.microsoft.com/office/drawing/2014/main" id="{BFB3AAF1-4F11-4B3F-86D6-FB91CAD7497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Сохранённый способ работы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129" y="1847850"/>
            <a:ext cx="7857067" cy="4419600"/>
          </a:xfrm>
          <a:prstGeom prst="rect">
            <a:avLst/>
          </a:prstGeom>
        </p:spPr>
      </p:pic>
      <p:sp>
        <p:nvSpPr>
          <p:cNvPr id="3" name="text-15-2">
            <a:extLst>
              <a:ext uri="{FF2B5EF4-FFF2-40B4-BE49-F238E27FC236}">
                <a16:creationId xmlns:a16="http://schemas.microsoft.com/office/drawing/2014/main" id="{63051716-C7C7-4DB9-BC95-334682A4EF51}"/>
              </a:ext>
            </a:extLst>
          </p:cNvPr>
          <p:cNvSpPr>
            <a:spLocks noGrp="1"/>
          </p:cNvSpPr>
          <p:nvPr/>
        </p:nvSpPr>
        <p:spPr>
          <a:xfrm>
            <a:off x="8839200" y="2209800"/>
            <a:ext cx="2905125" cy="1400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Как мы делаем</a:t>
            </a:r>
          </a:p>
          <a:p>
            <a:pPr algn="l">
              <a:defRPr sz="2850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эту задачу</a:t>
            </a:r>
          </a:p>
        </p:txBody>
      </p:sp>
      <p:sp>
        <p:nvSpPr>
          <p:cNvPr id="4" name="text-15-3">
            <a:extLst>
              <a:ext uri="{FF2B5EF4-FFF2-40B4-BE49-F238E27FC236}">
                <a16:creationId xmlns:a16="http://schemas.microsoft.com/office/drawing/2014/main" id="{A9AE2582-236F-42AE-8D3A-68C3921F504E}"/>
              </a:ext>
            </a:extLst>
          </p:cNvPr>
          <p:cNvSpPr>
            <a:spLocks noGrp="1"/>
          </p:cNvSpPr>
          <p:nvPr/>
        </p:nvSpPr>
        <p:spPr>
          <a:xfrm>
            <a:off x="8839200" y="3914775"/>
            <a:ext cx="2905125" cy="962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Инструкция</a:t>
            </a:r>
          </a:p>
          <a:p>
            <a:pPr algn="l">
              <a:defRPr sz="240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в skill-файле</a:t>
            </a:r>
          </a:p>
        </p:txBody>
      </p:sp>
      <p:sp>
        <p:nvSpPr>
          <p:cNvPr id="5" name="text-15-4">
            <a:extLst>
              <a:ext uri="{FF2B5EF4-FFF2-40B4-BE49-F238E27FC236}">
                <a16:creationId xmlns:a16="http://schemas.microsoft.com/office/drawing/2014/main" id="{E583129B-8CE4-420D-AD6C-E4C2E3D16B64}"/>
              </a:ext>
            </a:extLst>
          </p:cNvPr>
          <p:cNvSpPr>
            <a:spLocks noGrp="1"/>
          </p:cNvSpPr>
          <p:nvPr/>
        </p:nvSpPr>
        <p:spPr>
          <a:xfrm>
            <a:off x="8839200" y="5324475"/>
            <a:ext cx="2933700" cy="809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8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Её можно прочитать</a:t>
            </a:r>
          </a:p>
          <a:p>
            <a:pPr algn="l">
              <a:defRPr sz="1800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и изменить</a:t>
            </a:r>
          </a:p>
        </p:txBody>
      </p:sp>
      <p:sp>
        <p:nvSpPr>
          <p:cNvPr id="6" name="text-15-5">
            <a:extLst>
              <a:ext uri="{FF2B5EF4-FFF2-40B4-BE49-F238E27FC236}">
                <a16:creationId xmlns:a16="http://schemas.microsoft.com/office/drawing/2014/main" id="{55EFC07E-A0B5-4846-816A-D5F1FB8E98FE}"/>
              </a:ext>
            </a:extLst>
          </p:cNvPr>
          <p:cNvSpPr>
            <a:spLocks noGrp="1"/>
          </p:cNvSpPr>
          <p:nvPr/>
        </p:nvSpPr>
        <p:spPr>
          <a:xfrm>
            <a:off x="609600" y="64484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Официальная демонстрация интерфейса: раздел Skills и инструменты</a:t>
            </a:r>
          </a:p>
        </p:txBody>
      </p:sp>
    </p:spTree>
    <p:extLst>
      <p:ext uri="{BB962C8B-B14F-4D97-AF65-F5344CB8AC3E}">
        <p14:creationId xmlns:p14="http://schemas.microsoft.com/office/powerpoint/2010/main" val="820180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16-0">
            <a:extLst>
              <a:ext uri="{FF2B5EF4-FFF2-40B4-BE49-F238E27FC236}">
                <a16:creationId xmlns:a16="http://schemas.microsoft.com/office/drawing/2014/main" id="{893AAD6F-6BA0-4760-B6F0-7ED74F8FB7BD}"/>
              </a:ext>
            </a:extLst>
          </p:cNvPr>
          <p:cNvSpPr>
            <a:spLocks noGrp="1"/>
          </p:cNvSpPr>
          <p:nvPr/>
        </p:nvSpPr>
        <p:spPr>
          <a:xfrm>
            <a:off x="609600" y="914400"/>
            <a:ext cx="10953750" cy="1885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5475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Поручение можно</a:t>
            </a:r>
          </a:p>
          <a:p>
            <a:pPr algn="l">
              <a:defRPr sz="5475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сказать голосом</a:t>
            </a:r>
          </a:p>
        </p:txBody>
      </p:sp>
      <p:sp>
        <p:nvSpPr>
          <p:cNvPr id="2" name="text-16-1">
            <a:extLst>
              <a:ext uri="{FF2B5EF4-FFF2-40B4-BE49-F238E27FC236}">
                <a16:creationId xmlns:a16="http://schemas.microsoft.com/office/drawing/2014/main" id="{E4767785-6C2D-4F65-B133-AC87DC00BE1A}"/>
              </a:ext>
            </a:extLst>
          </p:cNvPr>
          <p:cNvSpPr>
            <a:spLocks noGrp="1"/>
          </p:cNvSpPr>
          <p:nvPr/>
        </p:nvSpPr>
        <p:spPr>
          <a:xfrm>
            <a:off x="609600" y="3552825"/>
            <a:ext cx="10810875" cy="1657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30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«Подготовь меня к завтрашней встрече.</a:t>
            </a:r>
          </a:p>
          <a:p>
            <a:pPr algn="l">
              <a:defRPr sz="330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Пришли короткую справку».</a:t>
            </a:r>
          </a:p>
        </p:txBody>
      </p:sp>
      <p:sp>
        <p:nvSpPr>
          <p:cNvPr id="3" name="text-16-2">
            <a:extLst>
              <a:ext uri="{FF2B5EF4-FFF2-40B4-BE49-F238E27FC236}">
                <a16:creationId xmlns:a16="http://schemas.microsoft.com/office/drawing/2014/main" id="{32435D89-C059-4A9E-8B98-92DBCCD12E6E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Пример команды. Нужны настроенный голосовой канал и доступ к источникам</a:t>
            </a:r>
          </a:p>
        </p:txBody>
      </p:sp>
    </p:spTree>
    <p:extLst>
      <p:ext uri="{BB962C8B-B14F-4D97-AF65-F5344CB8AC3E}">
        <p14:creationId xmlns:p14="http://schemas.microsoft.com/office/powerpoint/2010/main" val="1682183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17-0">
            <a:extLst>
              <a:ext uri="{FF2B5EF4-FFF2-40B4-BE49-F238E27FC236}">
                <a16:creationId xmlns:a16="http://schemas.microsoft.com/office/drawing/2014/main" id="{FFE7A220-2F4A-4335-9905-0D6F42B9E4D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Почему одних слов мало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04900" y="1659478"/>
            <a:ext cx="9982200" cy="4672519"/>
          </a:xfrm>
          <a:prstGeom prst="rect">
            <a:avLst/>
          </a:prstGeom>
        </p:spPr>
      </p:pic>
      <p:sp>
        <p:nvSpPr>
          <p:cNvPr id="3" name="text-17-2">
            <a:extLst>
              <a:ext uri="{FF2B5EF4-FFF2-40B4-BE49-F238E27FC236}">
                <a16:creationId xmlns:a16="http://schemas.microsoft.com/office/drawing/2014/main" id="{994C94E0-31FA-419A-B8AC-D53D5B79CEE3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Иллюстрация METR / Redwood. Внутренние испытания OpenAI с ослабленной защитой</a:t>
            </a:r>
          </a:p>
        </p:txBody>
      </p:sp>
    </p:spTree>
    <p:extLst>
      <p:ext uri="{BB962C8B-B14F-4D97-AF65-F5344CB8AC3E}">
        <p14:creationId xmlns:p14="http://schemas.microsoft.com/office/powerpoint/2010/main" val="854721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18-0">
            <a:extLst>
              <a:ext uri="{FF2B5EF4-FFF2-40B4-BE49-F238E27FC236}">
                <a16:creationId xmlns:a16="http://schemas.microsoft.com/office/drawing/2014/main" id="{FB6EE156-0F27-42CC-BADC-5318411C9A83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Три уровня делегирования</a:t>
            </a:r>
          </a:p>
        </p:txBody>
      </p:sp>
      <p:sp>
        <p:nvSpPr>
          <p:cNvPr id="2" name="text-18-1">
            <a:extLst>
              <a:ext uri="{FF2B5EF4-FFF2-40B4-BE49-F238E27FC236}">
                <a16:creationId xmlns:a16="http://schemas.microsoft.com/office/drawing/2014/main" id="{F3710A11-64BE-426F-92F2-1A523BAAB02D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41910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Подготовить</a:t>
            </a:r>
          </a:p>
        </p:txBody>
      </p:sp>
      <p:sp>
        <p:nvSpPr>
          <p:cNvPr id="3" name="text-18-2">
            <a:extLst>
              <a:ext uri="{FF2B5EF4-FFF2-40B4-BE49-F238E27FC236}">
                <a16:creationId xmlns:a16="http://schemas.microsoft.com/office/drawing/2014/main" id="{69731D58-71E7-4874-8ECF-6AB82294E20B}"/>
              </a:ext>
            </a:extLst>
          </p:cNvPr>
          <p:cNvSpPr>
            <a:spLocks noGrp="1"/>
          </p:cNvSpPr>
          <p:nvPr/>
        </p:nvSpPr>
        <p:spPr>
          <a:xfrm>
            <a:off x="5400675" y="2200275"/>
            <a:ext cx="62865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70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Сводки, копии, черновики</a:t>
            </a:r>
          </a:p>
        </p:txBody>
      </p:sp>
      <p:sp>
        <p:nvSpPr>
          <p:cNvPr id="4" name="text-18-3">
            <a:extLst>
              <a:ext uri="{FF2B5EF4-FFF2-40B4-BE49-F238E27FC236}">
                <a16:creationId xmlns:a16="http://schemas.microsoft.com/office/drawing/2014/main" id="{04FFE7E4-B144-4C81-B0A3-ED1841C9E405}"/>
              </a:ext>
            </a:extLst>
          </p:cNvPr>
          <p:cNvSpPr>
            <a:spLocks noGrp="1"/>
          </p:cNvSpPr>
          <p:nvPr/>
        </p:nvSpPr>
        <p:spPr>
          <a:xfrm>
            <a:off x="609600" y="3562350"/>
            <a:ext cx="447675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075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В рабочей папке</a:t>
            </a:r>
          </a:p>
        </p:txBody>
      </p:sp>
      <p:sp>
        <p:nvSpPr>
          <p:cNvPr id="5" name="text-18-4">
            <a:extLst>
              <a:ext uri="{FF2B5EF4-FFF2-40B4-BE49-F238E27FC236}">
                <a16:creationId xmlns:a16="http://schemas.microsoft.com/office/drawing/2014/main" id="{C7398580-4F88-4BD3-AC0F-18B6057B82BA}"/>
              </a:ext>
            </a:extLst>
          </p:cNvPr>
          <p:cNvSpPr>
            <a:spLocks noGrp="1"/>
          </p:cNvSpPr>
          <p:nvPr/>
        </p:nvSpPr>
        <p:spPr>
          <a:xfrm>
            <a:off x="5400675" y="3619500"/>
            <a:ext cx="62865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Файлы, реестр, сводки</a:t>
            </a:r>
          </a:p>
        </p:txBody>
      </p:sp>
      <p:sp>
        <p:nvSpPr>
          <p:cNvPr id="6" name="text-18-5">
            <a:extLst>
              <a:ext uri="{FF2B5EF4-FFF2-40B4-BE49-F238E27FC236}">
                <a16:creationId xmlns:a16="http://schemas.microsoft.com/office/drawing/2014/main" id="{C6A5C949-998A-46B1-8A28-92EE4FECE1FE}"/>
              </a:ext>
            </a:extLst>
          </p:cNvPr>
          <p:cNvSpPr>
            <a:spLocks noGrp="1"/>
          </p:cNvSpPr>
          <p:nvPr/>
        </p:nvSpPr>
        <p:spPr>
          <a:xfrm>
            <a:off x="609600" y="4981575"/>
            <a:ext cx="4600575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000" b="1">
                <a:solidFill>
                  <a:srgbClr val="F3C384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3C384"/>
                </a:solidFill>
                <a:latin typeface="Arial"/>
                <a:ea typeface="Arial"/>
                <a:cs typeface="Arial"/>
              </a:rPr>
              <a:t>С вашим решением</a:t>
            </a:r>
          </a:p>
        </p:txBody>
      </p:sp>
      <p:sp>
        <p:nvSpPr>
          <p:cNvPr id="7" name="text-18-6">
            <a:extLst>
              <a:ext uri="{FF2B5EF4-FFF2-40B4-BE49-F238E27FC236}">
                <a16:creationId xmlns:a16="http://schemas.microsoft.com/office/drawing/2014/main" id="{F893F662-19FD-4511-9848-286886C61D13}"/>
              </a:ext>
            </a:extLst>
          </p:cNvPr>
          <p:cNvSpPr>
            <a:spLocks noGrp="1"/>
          </p:cNvSpPr>
          <p:nvPr/>
        </p:nvSpPr>
        <p:spPr>
          <a:xfrm>
            <a:off x="5400675" y="5038725"/>
            <a:ext cx="62865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Публикации, платежи, удаления</a:t>
            </a:r>
          </a:p>
        </p:txBody>
      </p:sp>
      <p:sp>
        <p:nvSpPr>
          <p:cNvPr id="8" name="text-18-7">
            <a:extLst>
              <a:ext uri="{FF2B5EF4-FFF2-40B4-BE49-F238E27FC236}">
                <a16:creationId xmlns:a16="http://schemas.microsoft.com/office/drawing/2014/main" id="{0B4F47FF-5354-4D50-950B-D46E0DE9B8B0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Права доступа и подтверждения должны работать технически</a:t>
            </a:r>
          </a:p>
        </p:txBody>
      </p:sp>
    </p:spTree>
    <p:extLst>
      <p:ext uri="{BB962C8B-B14F-4D97-AF65-F5344CB8AC3E}">
        <p14:creationId xmlns:p14="http://schemas.microsoft.com/office/powerpoint/2010/main" val="1848456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19-0">
            <a:extLst>
              <a:ext uri="{FF2B5EF4-FFF2-40B4-BE49-F238E27FC236}">
                <a16:creationId xmlns:a16="http://schemas.microsoft.com/office/drawing/2014/main" id="{158C6767-9CE5-4319-87C8-74A212844FE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Проверяется результат</a:t>
            </a:r>
          </a:p>
        </p:txBody>
      </p:sp>
      <p:sp>
        <p:nvSpPr>
          <p:cNvPr id="2" name="text-19-1">
            <a:extLst>
              <a:ext uri="{FF2B5EF4-FFF2-40B4-BE49-F238E27FC236}">
                <a16:creationId xmlns:a16="http://schemas.microsoft.com/office/drawing/2014/main" id="{586822F0-48D6-4791-BE31-4FCA8CEBAAA5}"/>
              </a:ext>
            </a:extLst>
          </p:cNvPr>
          <p:cNvSpPr>
            <a:spLocks noGrp="1"/>
          </p:cNvSpPr>
          <p:nvPr/>
        </p:nvSpPr>
        <p:spPr>
          <a:xfrm>
            <a:off x="609600" y="2028825"/>
            <a:ext cx="10925175" cy="335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90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Источник рядом с фактом</a:t>
            </a:r>
          </a:p>
          <a:p>
            <a:pPr algn="l">
              <a:defRPr sz="390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Числа сходятся</a:t>
            </a:r>
          </a:p>
          <a:p>
            <a:pPr algn="l">
              <a:defRPr sz="390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Файл открывается</a:t>
            </a:r>
          </a:p>
          <a:p>
            <a:pPr algn="l">
              <a:defRPr sz="390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Сбой виден человеку</a:t>
            </a:r>
          </a:p>
        </p:txBody>
      </p:sp>
      <p:sp>
        <p:nvSpPr>
          <p:cNvPr id="3" name="text-19-2">
            <a:extLst>
              <a:ext uri="{FF2B5EF4-FFF2-40B4-BE49-F238E27FC236}">
                <a16:creationId xmlns:a16="http://schemas.microsoft.com/office/drawing/2014/main" id="{818EB91D-72B3-43D0-98A4-4B484A214E48}"/>
              </a:ext>
            </a:extLst>
          </p:cNvPr>
          <p:cNvSpPr>
            <a:spLocks noGrp="1"/>
          </p:cNvSpPr>
          <p:nvPr/>
        </p:nvSpPr>
        <p:spPr>
          <a:xfrm>
            <a:off x="609600" y="634365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Критерии готовности определяются до запуска</a:t>
            </a:r>
          </a:p>
        </p:txBody>
      </p:sp>
    </p:spTree>
    <p:extLst>
      <p:ext uri="{BB962C8B-B14F-4D97-AF65-F5344CB8AC3E}">
        <p14:creationId xmlns:p14="http://schemas.microsoft.com/office/powerpoint/2010/main" val="2077275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20-0">
            <a:extLst>
              <a:ext uri="{FF2B5EF4-FFF2-40B4-BE49-F238E27FC236}">
                <a16:creationId xmlns:a16="http://schemas.microsoft.com/office/drawing/2014/main" id="{B52E0BAC-E89A-4B71-8D0B-FAC4F43F5956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Ваше поручение агенту</a:t>
            </a:r>
          </a:p>
        </p:txBody>
      </p:sp>
      <p:sp>
        <p:nvSpPr>
          <p:cNvPr id="2" name="text-20-1">
            <a:extLst>
              <a:ext uri="{FF2B5EF4-FFF2-40B4-BE49-F238E27FC236}">
                <a16:creationId xmlns:a16="http://schemas.microsoft.com/office/drawing/2014/main" id="{A9CB182C-0823-4A6A-9429-4FD4C8B9023B}"/>
              </a:ext>
            </a:extLst>
          </p:cNvPr>
          <p:cNvSpPr>
            <a:spLocks noGrp="1"/>
          </p:cNvSpPr>
          <p:nvPr/>
        </p:nvSpPr>
        <p:spPr>
          <a:xfrm>
            <a:off x="609600" y="1876425"/>
            <a:ext cx="10477500" cy="3429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5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Нужно получить…</a:t>
            </a:r>
          </a:p>
          <a:p>
            <a:pPr algn="l">
              <a:defRPr sz="35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Используй…</a:t>
            </a:r>
          </a:p>
          <a:p>
            <a:pPr algn="l">
              <a:defRPr sz="35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Готово, когда…</a:t>
            </a:r>
          </a:p>
          <a:p>
            <a:pPr algn="l">
              <a:defRPr sz="35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Можно самостоятельно…</a:t>
            </a:r>
          </a:p>
          <a:p>
            <a:pPr algn="l">
              <a:defRPr sz="3525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Обратись ко мне, если…</a:t>
            </a:r>
          </a:p>
        </p:txBody>
      </p:sp>
      <p:sp>
        <p:nvSpPr>
          <p:cNvPr id="3" name="text-20-2">
            <a:extLst>
              <a:ext uri="{FF2B5EF4-FFF2-40B4-BE49-F238E27FC236}">
                <a16:creationId xmlns:a16="http://schemas.microsoft.com/office/drawing/2014/main" id="{000F7936-974A-44A4-A3D0-2E9042D7950F}"/>
              </a:ext>
            </a:extLst>
          </p:cNvPr>
          <p:cNvSpPr>
            <a:spLocks noGrp="1"/>
          </p:cNvSpPr>
          <p:nvPr/>
        </p:nvSpPr>
        <p:spPr>
          <a:xfrm>
            <a:off x="609600" y="6086475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1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45 секунд на одну вашу задачу</a:t>
            </a:r>
          </a:p>
        </p:txBody>
      </p:sp>
    </p:spTree>
    <p:extLst>
      <p:ext uri="{BB962C8B-B14F-4D97-AF65-F5344CB8AC3E}">
        <p14:creationId xmlns:p14="http://schemas.microsoft.com/office/powerpoint/2010/main" val="56405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6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21-0">
            <a:extLst>
              <a:ext uri="{FF2B5EF4-FFF2-40B4-BE49-F238E27FC236}">
                <a16:creationId xmlns:a16="http://schemas.microsoft.com/office/drawing/2014/main" id="{5B323367-C4EA-4B66-891C-C235F2AD6E2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Пилот на неделю</a:t>
            </a:r>
          </a:p>
        </p:txBody>
      </p:sp>
      <p:sp>
        <p:nvSpPr>
          <p:cNvPr id="2" name="text-21-1">
            <a:extLst>
              <a:ext uri="{FF2B5EF4-FFF2-40B4-BE49-F238E27FC236}">
                <a16:creationId xmlns:a16="http://schemas.microsoft.com/office/drawing/2014/main" id="{9B36AD97-1A32-4C52-9CE9-6E9FBDED5D9F}"/>
              </a:ext>
            </a:extLst>
          </p:cNvPr>
          <p:cNvSpPr>
            <a:spLocks noGrp="1"/>
          </p:cNvSpPr>
          <p:nvPr/>
        </p:nvSpPr>
        <p:spPr>
          <a:xfrm>
            <a:off x="609600" y="20574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День 1</a:t>
            </a:r>
          </a:p>
        </p:txBody>
      </p:sp>
      <p:sp>
        <p:nvSpPr>
          <p:cNvPr id="3" name="text-21-2">
            <a:extLst>
              <a:ext uri="{FF2B5EF4-FFF2-40B4-BE49-F238E27FC236}">
                <a16:creationId xmlns:a16="http://schemas.microsoft.com/office/drawing/2014/main" id="{9711C59B-A1D5-40A5-A9C5-7728A1548F5E}"/>
              </a:ext>
            </a:extLst>
          </p:cNvPr>
          <p:cNvSpPr>
            <a:spLocks noGrp="1"/>
          </p:cNvSpPr>
          <p:nvPr/>
        </p:nvSpPr>
        <p:spPr>
          <a:xfrm>
            <a:off x="3676650" y="2095500"/>
            <a:ext cx="802005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Выбираем одну повторяющуюся задачу</a:t>
            </a:r>
          </a:p>
        </p:txBody>
      </p:sp>
      <p:sp>
        <p:nvSpPr>
          <p:cNvPr id="4" name="text-21-3">
            <a:extLst>
              <a:ext uri="{FF2B5EF4-FFF2-40B4-BE49-F238E27FC236}">
                <a16:creationId xmlns:a16="http://schemas.microsoft.com/office/drawing/2014/main" id="{FADB206C-983B-48F8-8B66-C0A9398C2582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Дни 2–3</a:t>
            </a:r>
          </a:p>
        </p:txBody>
      </p:sp>
      <p:sp>
        <p:nvSpPr>
          <p:cNvPr id="5" name="text-21-4">
            <a:extLst>
              <a:ext uri="{FF2B5EF4-FFF2-40B4-BE49-F238E27FC236}">
                <a16:creationId xmlns:a16="http://schemas.microsoft.com/office/drawing/2014/main" id="{35F03DE9-917F-4CA3-A2C6-640B4D65370A}"/>
              </a:ext>
            </a:extLst>
          </p:cNvPr>
          <p:cNvSpPr>
            <a:spLocks noGrp="1"/>
          </p:cNvSpPr>
          <p:nvPr/>
        </p:nvSpPr>
        <p:spPr>
          <a:xfrm>
            <a:off x="3676650" y="3124200"/>
            <a:ext cx="802005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Сравниваем результат с привычным способом</a:t>
            </a:r>
          </a:p>
        </p:txBody>
      </p:sp>
      <p:sp>
        <p:nvSpPr>
          <p:cNvPr id="6" name="text-21-5">
            <a:extLst>
              <a:ext uri="{FF2B5EF4-FFF2-40B4-BE49-F238E27FC236}">
                <a16:creationId xmlns:a16="http://schemas.microsoft.com/office/drawing/2014/main" id="{E4E749E9-4517-4BBE-B796-2D46BAA43C20}"/>
              </a:ext>
            </a:extLst>
          </p:cNvPr>
          <p:cNvSpPr>
            <a:spLocks noGrp="1"/>
          </p:cNvSpPr>
          <p:nvPr/>
        </p:nvSpPr>
        <p:spPr>
          <a:xfrm>
            <a:off x="609600" y="41148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Дни 4–5</a:t>
            </a:r>
          </a:p>
        </p:txBody>
      </p:sp>
      <p:sp>
        <p:nvSpPr>
          <p:cNvPr id="7" name="text-21-6">
            <a:extLst>
              <a:ext uri="{FF2B5EF4-FFF2-40B4-BE49-F238E27FC236}">
                <a16:creationId xmlns:a16="http://schemas.microsoft.com/office/drawing/2014/main" id="{9C34E13D-469A-4FD0-94AB-B0A27D4D34C2}"/>
              </a:ext>
            </a:extLst>
          </p:cNvPr>
          <p:cNvSpPr>
            <a:spLocks noGrp="1"/>
          </p:cNvSpPr>
          <p:nvPr/>
        </p:nvSpPr>
        <p:spPr>
          <a:xfrm>
            <a:off x="3676650" y="4152900"/>
            <a:ext cx="802005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Уточняем правила и проверку</a:t>
            </a:r>
          </a:p>
        </p:txBody>
      </p:sp>
      <p:sp>
        <p:nvSpPr>
          <p:cNvPr id="8" name="text-21-7">
            <a:extLst>
              <a:ext uri="{FF2B5EF4-FFF2-40B4-BE49-F238E27FC236}">
                <a16:creationId xmlns:a16="http://schemas.microsoft.com/office/drawing/2014/main" id="{B616C236-E6F4-4FB3-91B7-35ACE2F1BD45}"/>
              </a:ext>
            </a:extLst>
          </p:cNvPr>
          <p:cNvSpPr>
            <a:spLocks noGrp="1"/>
          </p:cNvSpPr>
          <p:nvPr/>
        </p:nvSpPr>
        <p:spPr>
          <a:xfrm>
            <a:off x="609600" y="51435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25" b="1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C1F59C"/>
                </a:solidFill>
                <a:latin typeface="Arial"/>
                <a:ea typeface="Arial"/>
                <a:cs typeface="Arial"/>
              </a:rPr>
              <a:t>Дни 6–7</a:t>
            </a:r>
          </a:p>
        </p:txBody>
      </p:sp>
      <p:sp>
        <p:nvSpPr>
          <p:cNvPr id="9" name="text-21-8">
            <a:extLst>
              <a:ext uri="{FF2B5EF4-FFF2-40B4-BE49-F238E27FC236}">
                <a16:creationId xmlns:a16="http://schemas.microsoft.com/office/drawing/2014/main" id="{F6F3A65E-018A-42AA-ACA2-F32E8DE28DE5}"/>
              </a:ext>
            </a:extLst>
          </p:cNvPr>
          <p:cNvSpPr>
            <a:spLocks noGrp="1"/>
          </p:cNvSpPr>
          <p:nvPr/>
        </p:nvSpPr>
        <p:spPr>
          <a:xfrm>
            <a:off x="3676650" y="5181600"/>
            <a:ext cx="802005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75" b="0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4F1E9"/>
                </a:solidFill>
                <a:latin typeface="Arial"/>
                <a:ea typeface="Arial"/>
                <a:cs typeface="Arial"/>
              </a:rPr>
              <a:t>Решаем, что можно запускать регулярно</a:t>
            </a:r>
          </a:p>
        </p:txBody>
      </p:sp>
      <p:sp>
        <p:nvSpPr>
          <p:cNvPr id="10" name="text-21-9">
            <a:extLst>
              <a:ext uri="{FF2B5EF4-FFF2-40B4-BE49-F238E27FC236}">
                <a16:creationId xmlns:a16="http://schemas.microsoft.com/office/drawing/2014/main" id="{00016C26-2B8D-4549-955C-E0481650B91D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B7BFB4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BFB4"/>
                </a:solidFill>
                <a:latin typeface="Arial"/>
                <a:ea typeface="Arial"/>
                <a:cs typeface="Arial"/>
              </a:rPr>
              <a:t>Предлагаемый план пробного запуска. Темп зависит от задачи</a:t>
            </a:r>
          </a:p>
        </p:txBody>
      </p:sp>
    </p:spTree>
    <p:extLst>
      <p:ext uri="{BB962C8B-B14F-4D97-AF65-F5344CB8AC3E}">
        <p14:creationId xmlns:p14="http://schemas.microsoft.com/office/powerpoint/2010/main" val="1029117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22-0">
            <a:extLst>
              <a:ext uri="{FF2B5EF4-FFF2-40B4-BE49-F238E27FC236}">
                <a16:creationId xmlns:a16="http://schemas.microsoft.com/office/drawing/2014/main" id="{8277DAA5-6F99-46E6-AC4B-085C1C04011D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9728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День с помощником</a:t>
            </a:r>
          </a:p>
        </p:txBody>
      </p:sp>
      <p:sp>
        <p:nvSpPr>
          <p:cNvPr id="2" name="text-22-1">
            <a:extLst>
              <a:ext uri="{FF2B5EF4-FFF2-40B4-BE49-F238E27FC236}">
                <a16:creationId xmlns:a16="http://schemas.microsoft.com/office/drawing/2014/main" id="{7DB75682-E6FE-448B-801A-DA465C74B332}"/>
              </a:ext>
            </a:extLst>
          </p:cNvPr>
          <p:cNvSpPr>
            <a:spLocks noGrp="1"/>
          </p:cNvSpPr>
          <p:nvPr/>
        </p:nvSpPr>
        <p:spPr>
          <a:xfrm>
            <a:off x="609600" y="2066925"/>
            <a:ext cx="27051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5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08:30</a:t>
            </a:r>
          </a:p>
        </p:txBody>
      </p:sp>
      <p:sp>
        <p:nvSpPr>
          <p:cNvPr id="3" name="text-22-2">
            <a:extLst>
              <a:ext uri="{FF2B5EF4-FFF2-40B4-BE49-F238E27FC236}">
                <a16:creationId xmlns:a16="http://schemas.microsoft.com/office/drawing/2014/main" id="{76EB07FC-0486-448A-8EB0-7C7E580E5EEC}"/>
              </a:ext>
            </a:extLst>
          </p:cNvPr>
          <p:cNvSpPr>
            <a:spLocks noGrp="1"/>
          </p:cNvSpPr>
          <p:nvPr/>
        </p:nvSpPr>
        <p:spPr>
          <a:xfrm>
            <a:off x="3810000" y="2181225"/>
            <a:ext cx="78105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15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Подходящие возможности</a:t>
            </a:r>
          </a:p>
        </p:txBody>
      </p:sp>
      <p:sp>
        <p:nvSpPr>
          <p:cNvPr id="4" name="text-22-3">
            <a:extLst>
              <a:ext uri="{FF2B5EF4-FFF2-40B4-BE49-F238E27FC236}">
                <a16:creationId xmlns:a16="http://schemas.microsoft.com/office/drawing/2014/main" id="{3C4A7683-3BCF-4EB6-A171-941CB1547396}"/>
              </a:ext>
            </a:extLst>
          </p:cNvPr>
          <p:cNvSpPr>
            <a:spLocks noGrp="1"/>
          </p:cNvSpPr>
          <p:nvPr/>
        </p:nvSpPr>
        <p:spPr>
          <a:xfrm>
            <a:off x="609600" y="3419475"/>
            <a:ext cx="27051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5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11:00</a:t>
            </a:r>
          </a:p>
        </p:txBody>
      </p:sp>
      <p:sp>
        <p:nvSpPr>
          <p:cNvPr id="5" name="text-22-4">
            <a:extLst>
              <a:ext uri="{FF2B5EF4-FFF2-40B4-BE49-F238E27FC236}">
                <a16:creationId xmlns:a16="http://schemas.microsoft.com/office/drawing/2014/main" id="{12E52C3C-E637-43FD-9E26-F6742536C140}"/>
              </a:ext>
            </a:extLst>
          </p:cNvPr>
          <p:cNvSpPr>
            <a:spLocks noGrp="1"/>
          </p:cNvSpPr>
          <p:nvPr/>
        </p:nvSpPr>
        <p:spPr>
          <a:xfrm>
            <a:off x="3810000" y="3533775"/>
            <a:ext cx="78105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15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Справка перед встречей</a:t>
            </a:r>
          </a:p>
        </p:txBody>
      </p:sp>
      <p:sp>
        <p:nvSpPr>
          <p:cNvPr id="6" name="text-22-5">
            <a:extLst>
              <a:ext uri="{FF2B5EF4-FFF2-40B4-BE49-F238E27FC236}">
                <a16:creationId xmlns:a16="http://schemas.microsoft.com/office/drawing/2014/main" id="{0856C8DE-B565-461B-A4D0-12D4B8F0790A}"/>
              </a:ext>
            </a:extLst>
          </p:cNvPr>
          <p:cNvSpPr>
            <a:spLocks noGrp="1"/>
          </p:cNvSpPr>
          <p:nvPr/>
        </p:nvSpPr>
        <p:spPr>
          <a:xfrm>
            <a:off x="609600" y="4772025"/>
            <a:ext cx="27051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500" b="1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92119"/>
                </a:solidFill>
                <a:latin typeface="Arial"/>
                <a:ea typeface="Arial"/>
                <a:cs typeface="Arial"/>
              </a:rPr>
              <a:t>17:00</a:t>
            </a:r>
          </a:p>
        </p:txBody>
      </p:sp>
      <p:sp>
        <p:nvSpPr>
          <p:cNvPr id="7" name="text-22-6">
            <a:extLst>
              <a:ext uri="{FF2B5EF4-FFF2-40B4-BE49-F238E27FC236}">
                <a16:creationId xmlns:a16="http://schemas.microsoft.com/office/drawing/2014/main" id="{4CADA52C-B2D6-484C-92E1-C696F8765EE6}"/>
              </a:ext>
            </a:extLst>
          </p:cNvPr>
          <p:cNvSpPr>
            <a:spLocks noGrp="1"/>
          </p:cNvSpPr>
          <p:nvPr/>
        </p:nvSpPr>
        <p:spPr>
          <a:xfrm>
            <a:off x="3810000" y="4886325"/>
            <a:ext cx="78105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150" b="0">
                <a:solidFill>
                  <a:srgbClr val="192119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92119"/>
                </a:solidFill>
                <a:latin typeface="Arial"/>
                <a:ea typeface="Arial"/>
                <a:cs typeface="Arial"/>
              </a:rPr>
              <a:t>Материалы после события</a:t>
            </a:r>
          </a:p>
        </p:txBody>
      </p:sp>
      <p:sp>
        <p:nvSpPr>
          <p:cNvPr id="8" name="text-22-7">
            <a:extLst>
              <a:ext uri="{FF2B5EF4-FFF2-40B4-BE49-F238E27FC236}">
                <a16:creationId xmlns:a16="http://schemas.microsoft.com/office/drawing/2014/main" id="{49BC6195-5FCE-4C12-BB60-73A50BDEB2DF}"/>
              </a:ext>
            </a:extLst>
          </p:cNvPr>
          <p:cNvSpPr>
            <a:spLocks noGrp="1"/>
          </p:cNvSpPr>
          <p:nvPr/>
        </p:nvSpPr>
        <p:spPr>
          <a:xfrm>
            <a:off x="609600" y="6372225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425" b="0">
                <a:solidFill>
                  <a:srgbClr val="60695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0695D"/>
                </a:solidFill>
                <a:latin typeface="Arial"/>
                <a:ea typeface="Arial"/>
                <a:cs typeface="Arial"/>
              </a:rPr>
              <a:t>Пример рабочего дня с настроенными сценариями</a:t>
            </a:r>
          </a:p>
        </p:txBody>
      </p:sp>
    </p:spTree>
    <p:extLst>
      <p:ext uri="{BB962C8B-B14F-4D97-AF65-F5344CB8AC3E}">
        <p14:creationId xmlns:p14="http://schemas.microsoft.com/office/powerpoint/2010/main" val="552876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F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CE7119-D93B-3A9C-B4C4-05C998BD8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09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07FD5-4305-7ACB-DC86-98377080A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DF90B4-DE17-F90D-E7E4-0A2BE643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77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F4871-4936-F797-553E-C9CF57C92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8787AA-8582-F511-6E7E-AD7194657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-24-1">
            <a:extLst>
              <a:ext uri="{FF2B5EF4-FFF2-40B4-BE49-F238E27FC236}">
                <a16:creationId xmlns:a16="http://schemas.microsoft.com/office/drawing/2014/main" id="{39772BE5-960E-F66A-4134-A67072F174D6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7810500" cy="2295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5475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Что вы поручите</a:t>
            </a:r>
          </a:p>
          <a:p>
            <a:pPr algn="l">
              <a:defRPr sz="5475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своему агенту?</a:t>
            </a:r>
          </a:p>
        </p:txBody>
      </p:sp>
      <p:sp>
        <p:nvSpPr>
          <p:cNvPr id="3" name="text-24-2">
            <a:extLst>
              <a:ext uri="{FF2B5EF4-FFF2-40B4-BE49-F238E27FC236}">
                <a16:creationId xmlns:a16="http://schemas.microsoft.com/office/drawing/2014/main" id="{7B296635-EC62-A263-B518-89ADFE4A9D78}"/>
              </a:ext>
            </a:extLst>
          </p:cNvPr>
          <p:cNvSpPr>
            <a:spLocks noGrp="1"/>
          </p:cNvSpPr>
          <p:nvPr/>
        </p:nvSpPr>
        <p:spPr>
          <a:xfrm>
            <a:off x="647700" y="4010025"/>
            <a:ext cx="7572375" cy="6000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5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Первую задачу вы уже выбрали</a:t>
            </a:r>
          </a:p>
        </p:txBody>
      </p:sp>
      <p:sp>
        <p:nvSpPr>
          <p:cNvPr id="4" name="text-24-3">
            <a:extLst>
              <a:ext uri="{FF2B5EF4-FFF2-40B4-BE49-F238E27FC236}">
                <a16:creationId xmlns:a16="http://schemas.microsoft.com/office/drawing/2014/main" id="{B18B1644-7592-68AE-2AC1-6483FCD6D679}"/>
              </a:ext>
            </a:extLst>
          </p:cNvPr>
          <p:cNvSpPr>
            <a:spLocks noGrp="1"/>
          </p:cNvSpPr>
          <p:nvPr/>
        </p:nvSpPr>
        <p:spPr>
          <a:xfrm>
            <a:off x="647700" y="5686425"/>
            <a:ext cx="725805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250" b="1">
                <a:solidFill>
                  <a:srgbClr val="F4F1E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4F1E9"/>
                </a:solidFill>
                <a:latin typeface="Arial"/>
                <a:ea typeface="Arial"/>
                <a:cs typeface="Arial"/>
              </a:rPr>
              <a:t>Сергей Федоренко</a:t>
            </a:r>
          </a:p>
        </p:txBody>
      </p:sp>
      <p:sp>
        <p:nvSpPr>
          <p:cNvPr id="5" name="text-24-4">
            <a:extLst>
              <a:ext uri="{FF2B5EF4-FFF2-40B4-BE49-F238E27FC236}">
                <a16:creationId xmlns:a16="http://schemas.microsoft.com/office/drawing/2014/main" id="{A29E826B-C648-AD29-660D-87639C223F04}"/>
              </a:ext>
            </a:extLst>
          </p:cNvPr>
          <p:cNvSpPr>
            <a:spLocks noGrp="1"/>
          </p:cNvSpPr>
          <p:nvPr/>
        </p:nvSpPr>
        <p:spPr>
          <a:xfrm>
            <a:off x="647700" y="6172200"/>
            <a:ext cx="952500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950" b="0">
                <a:solidFill>
                  <a:srgbClr val="C1F59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C1F59C"/>
                </a:solidFill>
                <a:latin typeface="Arial"/>
                <a:ea typeface="Arial"/>
                <a:cs typeface="Arial"/>
              </a:rPr>
              <a:t>Школа 21 · info@lpk.21-school.ru</a:t>
            </a:r>
          </a:p>
        </p:txBody>
      </p:sp>
    </p:spTree>
    <p:extLst>
      <p:ext uri="{BB962C8B-B14F-4D97-AF65-F5344CB8AC3E}">
        <p14:creationId xmlns:p14="http://schemas.microsoft.com/office/powerpoint/2010/main" val="31257701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8253</Words>
  <Application>Microsoft Office PowerPoint</Application>
  <DocSecurity>0</DocSecurity>
  <PresentationFormat>Широкоэкранный</PresentationFormat>
  <Paragraphs>901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o.suetina</cp:lastModifiedBy>
  <cp:revision>1</cp:revision>
  <dcterms:created xsi:type="dcterms:W3CDTF">2026-09-13T14:05:32Z</dcterms:created>
  <dcterms:modified xsi:type="dcterms:W3CDTF">2026-09-14T07:14:44Z</dcterms:modified>
</cp:coreProperties>
</file>