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"/>
  </p:notesMasterIdLst>
  <p:sldIdLst>
    <p:sldId id="257" r:id="rId3"/>
    <p:sldId id="277" r:id="rId4"/>
    <p:sldId id="267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0E133-DEE4-49DF-8206-EC63147301E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D8B21-16EE-432F-937E-CA23BEE0A9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705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1" name="Google Shape;49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2173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1" name="Google Shape;49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6451D-725D-9E38-BDC4-F36D82E3CE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D833BA-814A-AB06-0643-B65982374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755E4E-2766-8C8C-FF17-12423C1C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8B9612-DCD6-3E6F-BB10-F5ADCFA8E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7410DB-375E-AB66-56B2-078D21E70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002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BF576-E00A-2B75-CDF1-589D09C7A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68BCE7-A2B1-8699-5E11-A9F2DA986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1CCF3A-FB7C-0487-44A4-2EB0CE660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743593-B45B-2E8D-BD58-77CF84328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358455-0226-E739-917A-9A0D1AD97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67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83779-1856-731C-6329-323E7F331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DAEFC6-58B7-236C-1BE4-7585ABF92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282E8C-F746-5E8A-0D4E-E90009B69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220252-7184-8304-328F-E4171472C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EEF770-1CCF-383C-E8DD-57A7AA98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1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A9925-60A2-9638-D9B9-1AF39A6AA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0A7BB-285E-81E3-8237-57C3F5C98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D68178-68D5-62FB-A4E7-D1B169927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06B981-815D-8D00-088E-623AF1020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45E155-058C-E4E6-3790-A2FFECC50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7F9CC6-5F67-C71C-CDE4-53B223A4D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92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A8CE2-1CD6-5A42-03C0-7C4E79170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61696E-A9B1-DFE4-67C9-9EFD46949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A1814C-DA30-016D-8611-BDB43A42D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7122B62-D9B7-5B26-691B-E7A7F7A1C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6341654-4535-8BDF-855C-AE584279C8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475A638-AA76-6619-1C5A-9535C15C5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86ACAE0-28AC-01D0-E613-AC216C366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61C75F-DE58-6CC0-D843-CE5904CF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77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5D5FF-EFD3-FC07-73B3-40F772E6F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DB9AB71-8394-5CA4-8279-68B3CC6B5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FAB645B-F7B0-5916-55C9-CB561EFC0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BE78C4-C71B-1FDE-7F87-B13B8A41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35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F9F9119-76D5-3653-4D33-59098AE1D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D0BF61-3F81-5107-1CFB-5F30D9B13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EDC36B-2D10-FEBB-A477-A9E88525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11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2DB75-A51B-1491-E914-D56FBB545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C01575-1CF6-8D20-6EDE-756FDBE5F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997D07-4027-AA60-3DDA-6EEED31B1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C06958-AC3B-0D57-EF40-3A3C9E32B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B6ACBF-4914-2ABA-1E36-A32F5662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EA667C-7F72-CE3D-B634-5D84A719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34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4A4FA-1A7D-C28E-08D0-5FF8C615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E9189D-BEDF-3054-F37F-800F926A0D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92948A-C120-0AE1-F943-957FCC8BD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5E5126-74C5-6F50-0E79-C8934FF0F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5A2B3A-A26F-DF59-4D84-C85B81EA8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526224-636A-83B8-5E1A-8A3D26B77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7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8F95F-9BC9-2796-99E1-950ED5E5E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ADA498-D83E-BC00-FD81-662822F2D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459C3A-89E5-FE69-FBFD-00C3E1FD3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633A79-835F-17D1-DB54-B0BF9CC4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89E727-0D54-116B-9396-0AA76F21D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489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78735C-17A7-D581-7F91-65E68B303C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7F0DE3-6AD0-DB52-2C35-6C8C8EFE1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DB8B40-4931-554F-541F-1C10A1058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3C595D-B31D-0F49-19B3-83CF98521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F739C2-7E7F-77BD-2114-27F52E5A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1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51D25-E3C3-4CBB-A1DC-A149030A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ED69B7-44F3-4984-8A68-20F71DF41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27BFA9-7313-4086-AB44-D7C5F45BC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A2365-B611-4E02-9AE9-38080942633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79422F-85A4-4CBE-B0E5-A8EFAE66B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25C0ED-61A9-455F-9734-AC0215AEA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30F1E-6661-4692-8D10-36ED3BB00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520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97C1A-8472-418B-841A-24AF3DAB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548EEC-4B35-456A-B80E-8B30ADBEF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299586-841D-43E0-86A5-D550BE429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92FA93-0C38-4A37-98F1-11963A8F0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199C52-F1B4-4375-8F9E-4742BCDF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66034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8F10B6-FD70-4023-9E44-9623DA3DC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54000F-A52F-4DEA-9202-1DEBB62D5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8008AA-1FB2-4ECF-9D09-8061EC30D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190FF-375D-48C0-B06B-25424030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AA2608-7649-49FE-992C-1E08AC24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00003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B3FFE4-B9EB-485A-83BD-ECED287F4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090BB-6544-489C-8048-D86CBC9148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9625FF-5747-49E2-9389-A4B519B70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7BAB99-8F87-4D55-B018-7A2D81FDD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BA86CB-E2AA-41B6-9F35-36A68AFC9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7E7B50-7346-4B90-A3F8-CBD0D8768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64628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9B75A-9166-4656-8CE9-94C6C08C6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4364A2-7AB9-4CF9-896F-4B6E3F85C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334039-5F2E-4319-A9EE-7561E298C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2433674-AE4C-4EB9-AD08-3714756106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526931F-EE70-48D1-8C7F-8B3C03912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DC9ED00-A5DD-462F-9AE3-9164DD056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BEC381-F792-49D9-AB09-27775ADBF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C2006AC-AD31-402E-BD76-1A6C15A5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07849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AC4E2-FD0E-4BBC-B51C-6FAD81FC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CF3C38-CDB2-4B87-9996-1A57C198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1A9985-000D-458A-841E-960F20C8D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90C29B-C6BA-458F-87CF-597BC498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47737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DD3F531-17E1-4FD1-BDFC-1F73E6519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04E7A23-F71C-48D0-BD47-620BDB995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0DBA3E-4A70-454C-9634-636F3A5C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93619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C3F4E-07EC-42AF-8105-11212CF06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62D30-E3C2-4E58-9874-93485EB5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4E95BE-134A-4F2F-9E79-CD281E49A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B4542F-9870-479F-8721-B1A257C11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E91EF2-863D-48B8-8E0F-C2CCCC31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CC3B1D-EF86-439E-84B3-594621A93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35365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F8D764-9DED-4344-8638-BD7A03D09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DC2F499-84E0-4782-BE24-B3913ED01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6B2771-514C-48E1-9345-6C9BF3F97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E981ED-8193-48E9-8B59-82DA263E6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8CCEC1-7090-4835-BE6F-45A46655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7C7E20-509F-429C-A5D9-86B97766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41856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9C1EA-CBA2-4DAE-AA27-3C19BBDE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3746867-632D-4705-9DA4-FBB484166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4CC1C-0EB4-4335-B03C-70030C396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57BCE9-EAAB-4A00-83BB-25CC34AA9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C3AC24-C94F-4D3B-82AA-5459A1741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29208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DF9A50-231B-421C-9E79-4779A56B55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CAB762-69B4-4914-ADA6-1E88B3DA9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BA2190-D951-4BC3-9DD7-56B8FC686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es-ES" smtClean="0"/>
              <a:pPr/>
              <a:t>11/09/2026</a:t>
            </a:fld>
            <a:endParaRPr lang="es-E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1D7844-8E0E-4CE0-87DA-8CF68DA92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5B1EF8-5414-4E55-8C75-A97366BEE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493101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1_Титульный слайд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7"/>
          <p:cNvSpPr txBox="1">
            <a:spLocks noGrp="1"/>
          </p:cNvSpPr>
          <p:nvPr>
            <p:ph type="ctrTitle"/>
          </p:nvPr>
        </p:nvSpPr>
        <p:spPr>
          <a:xfrm>
            <a:off x="1524000" y="2611395"/>
            <a:ext cx="9144000" cy="902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F48"/>
              </a:buClr>
              <a:buSzPts val="4800"/>
              <a:buFont typeface="Play"/>
              <a:buNone/>
              <a:defRPr sz="4800" b="1" i="0" u="none" strike="noStrike" cap="none">
                <a:solidFill>
                  <a:srgbClr val="333F48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1" name="Google Shape;121;p47"/>
          <p:cNvSpPr txBox="1">
            <a:spLocks noGrp="1"/>
          </p:cNvSpPr>
          <p:nvPr>
            <p:ph type="subTitle" idx="1"/>
          </p:nvPr>
        </p:nvSpPr>
        <p:spPr>
          <a:xfrm>
            <a:off x="1552833" y="3705011"/>
            <a:ext cx="9144000" cy="488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333F48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333F48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1534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подзаголовок">
  <p:cSld name="1_Заголовок и подзаголовок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6991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1_Титульный слайд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 txBox="1">
            <a:spLocks noGrp="1"/>
          </p:cNvSpPr>
          <p:nvPr>
            <p:ph type="title"/>
          </p:nvPr>
        </p:nvSpPr>
        <p:spPr>
          <a:xfrm>
            <a:off x="4303963" y="544684"/>
            <a:ext cx="6847661" cy="969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F48"/>
              </a:buClr>
              <a:buSzPts val="4800"/>
              <a:buFont typeface="Play"/>
              <a:buNone/>
              <a:defRPr sz="4800" b="1" i="0" u="none" strike="noStrike" cap="none">
                <a:solidFill>
                  <a:srgbClr val="333F48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3212537" y="594819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0" marR="0" lvl="1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0" marR="0" lvl="2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0" marR="0" lvl="3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0" marR="0" lvl="4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0" marR="0" lvl="5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0" marR="0" lvl="6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0" marR="0" lvl="7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0" marR="0" lvl="8" indent="0" algn="l" rtl="0">
              <a:spcBef>
                <a:spcPts val="0"/>
              </a:spcBef>
              <a:buNone/>
              <a:defRPr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734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FA70D-3BB1-94F8-E1D9-A2658C6AA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0E42D8-8BFF-4C7C-166A-A1A8497C3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35AC5A-C588-A29E-5940-E89B180C33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5FD2F-0A99-4CD4-AE98-EA5E4FD87F8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491A1A-CF27-A348-4584-D7A7F7FEBA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3B58D7-6E5C-63D9-BD65-7AFBE83F6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FB15F-78D4-432A-8670-3B573C69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11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6E31B-B782-4284-996E-573582BA1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8DB07E-ADBB-4D05-82DA-937663A3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C5DF09-4F79-4170-9276-50F7E50AC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A2365-B611-4E02-9AE9-38080942633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104445-62C5-467A-9B9E-8B03A96562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67F16C-384A-4FBF-8420-E7763915E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62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"/>
          <p:cNvSpPr txBox="1"/>
          <p:nvPr/>
        </p:nvSpPr>
        <p:spPr>
          <a:xfrm>
            <a:off x="133176" y="-331644"/>
            <a:ext cx="7530179" cy="1937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BA72"/>
              </a:buClr>
              <a:buSzPts val="5600"/>
              <a:buFont typeface="Play"/>
              <a:buNone/>
              <a:tabLst/>
              <a:defRPr/>
            </a:pPr>
            <a:r>
              <a:rPr lang="ru-RU" sz="5600" b="1" kern="0" dirty="0">
                <a:solidFill>
                  <a:srgbClr val="4472C4">
                    <a:lumMod val="75000"/>
                  </a:srgbClr>
                </a:solidFill>
                <a:latin typeface="Play"/>
                <a:cs typeface="Arial"/>
                <a:sym typeface="Play"/>
              </a:rPr>
              <a:t>Липецк -Неотложка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292" name="Google Shape;292;p2"/>
          <p:cNvCxnSpPr>
            <a:cxnSpLocks/>
          </p:cNvCxnSpPr>
          <p:nvPr/>
        </p:nvCxnSpPr>
        <p:spPr>
          <a:xfrm>
            <a:off x="-4326294" y="991890"/>
            <a:ext cx="1631702" cy="0"/>
          </a:xfrm>
          <a:prstGeom prst="straightConnector1">
            <a:avLst/>
          </a:prstGeom>
          <a:noFill/>
          <a:ln w="12700" cap="flat" cmpd="sng">
            <a:solidFill>
              <a:srgbClr val="AABAC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93" name="Google Shape;293;p2"/>
          <p:cNvSpPr txBox="1"/>
          <p:nvPr/>
        </p:nvSpPr>
        <p:spPr>
          <a:xfrm>
            <a:off x="1071561" y="594201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48"/>
              </a:buClr>
              <a:buSzPts val="800"/>
              <a:buFont typeface="Inter-Regular"/>
              <a:buNone/>
              <a:tabLst/>
              <a:defRPr/>
            </a:pPr>
            <a:fld id="{00000000-1234-1234-1234-123412341234}" type="slidenum">
              <a:rPr kumimoji="0" lang="ru-RU" sz="800" b="0" i="0" u="none" strike="noStrike" kern="0" cap="none" spc="0" normalizeH="0" baseline="0" noProof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Inter-Regular"/>
                <a:ea typeface="Inter-Regular"/>
                <a:cs typeface="Inter-Regular"/>
                <a:sym typeface="Inter-Regular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F48"/>
                </a:buClr>
                <a:buSzPts val="800"/>
                <a:buFont typeface="Inter-Regular"/>
                <a:buNone/>
                <a:tabLst/>
                <a:defRPr/>
              </a:pPr>
              <a:t>1</a:t>
            </a:fld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Inter-Regular"/>
              <a:ea typeface="Inter-Regular"/>
              <a:cs typeface="Inter-Regular"/>
              <a:sym typeface="Inter-Regular"/>
            </a:endParaRPr>
          </a:p>
        </p:txBody>
      </p:sp>
      <p:sp>
        <p:nvSpPr>
          <p:cNvPr id="295" name="Google Shape;295;p2"/>
          <p:cNvSpPr txBox="1"/>
          <p:nvPr/>
        </p:nvSpPr>
        <p:spPr>
          <a:xfrm>
            <a:off x="4668187" y="1544470"/>
            <a:ext cx="550554" cy="56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7BA3A"/>
              </a:buClr>
              <a:buSzPts val="9000"/>
              <a:buFont typeface="Play"/>
              <a:buNone/>
              <a:tabLst/>
              <a:defRPr/>
            </a:pPr>
            <a:r>
              <a:rPr kumimoji="0" lang="ru-RU" sz="4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1</a:t>
            </a:r>
            <a:endParaRPr kumimoji="0" sz="42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96" name="Google Shape;296;p2"/>
          <p:cNvSpPr txBox="1"/>
          <p:nvPr/>
        </p:nvSpPr>
        <p:spPr>
          <a:xfrm>
            <a:off x="5297073" y="1538287"/>
            <a:ext cx="3993677" cy="34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375" tIns="25375" rIns="25375" bIns="25375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Rubik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История организации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7" name="Google Shape;297;p2"/>
          <p:cNvSpPr/>
          <p:nvPr/>
        </p:nvSpPr>
        <p:spPr>
          <a:xfrm>
            <a:off x="5242439" y="1848090"/>
            <a:ext cx="537650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B4BD"/>
              </a:buClr>
              <a:buSzPts val="1200"/>
              <a:buFont typeface="Play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lay"/>
                <a:ea typeface="Calibri"/>
                <a:cs typeface="Calibri"/>
                <a:sym typeface="Play"/>
              </a:rPr>
              <a:t> Первая и единственная частная скорая помощь в Липецкой области</a:t>
            </a:r>
            <a:r>
              <a:rPr lang="ru-RU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Play"/>
                <a:ea typeface="Calibri"/>
                <a:cs typeface="Calibri"/>
                <a:sym typeface="Play"/>
              </a:rPr>
              <a:t> с 2012г.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95;p2">
            <a:extLst>
              <a:ext uri="{FF2B5EF4-FFF2-40B4-BE49-F238E27FC236}">
                <a16:creationId xmlns:a16="http://schemas.microsoft.com/office/drawing/2014/main" id="{2C4B57E4-B2BD-7A38-6C43-2FFF8E6A8DBE}"/>
              </a:ext>
            </a:extLst>
          </p:cNvPr>
          <p:cNvSpPr txBox="1"/>
          <p:nvPr/>
        </p:nvSpPr>
        <p:spPr>
          <a:xfrm>
            <a:off x="4668187" y="2591988"/>
            <a:ext cx="550554" cy="56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7BA3A"/>
              </a:buClr>
              <a:buSzPts val="9000"/>
              <a:buFont typeface="Play"/>
              <a:buNone/>
              <a:tabLst/>
              <a:defRPr/>
            </a:pPr>
            <a:r>
              <a:rPr kumimoji="0" lang="ru-RU" sz="4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2</a:t>
            </a:r>
            <a:endParaRPr kumimoji="0" sz="42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" name="Google Shape;296;p2">
            <a:extLst>
              <a:ext uri="{FF2B5EF4-FFF2-40B4-BE49-F238E27FC236}">
                <a16:creationId xmlns:a16="http://schemas.microsoft.com/office/drawing/2014/main" id="{204F0371-3F9E-FF0A-DF89-31B9FB5F7797}"/>
              </a:ext>
            </a:extLst>
          </p:cNvPr>
          <p:cNvSpPr txBox="1"/>
          <p:nvPr/>
        </p:nvSpPr>
        <p:spPr>
          <a:xfrm>
            <a:off x="5218741" y="2636395"/>
            <a:ext cx="4048312" cy="346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375" tIns="25375" rIns="25375" bIns="25375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Rubik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  Социальная проблема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Google Shape;297;p2">
            <a:extLst>
              <a:ext uri="{FF2B5EF4-FFF2-40B4-BE49-F238E27FC236}">
                <a16:creationId xmlns:a16="http://schemas.microsoft.com/office/drawing/2014/main" id="{C31E261E-D5E5-22F9-B6F2-A537DBDA2838}"/>
              </a:ext>
            </a:extLst>
          </p:cNvPr>
          <p:cNvSpPr/>
          <p:nvPr/>
        </p:nvSpPr>
        <p:spPr>
          <a:xfrm>
            <a:off x="5145589" y="2876168"/>
            <a:ext cx="5376506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B4BD"/>
              </a:buClr>
              <a:buSzPts val="1200"/>
              <a:buFont typeface="Play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   1.Трудоустройство социально-уязвимых слоев населения. </a:t>
            </a:r>
            <a:r>
              <a:rPr lang="ru-RU" sz="1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Play"/>
                <a:ea typeface="Play"/>
                <a:cs typeface="Play"/>
                <a:sym typeface="Play"/>
              </a:rPr>
              <a:t>50% от общего числа сотрудников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B4BD"/>
              </a:buClr>
              <a:buSzPts val="1200"/>
              <a:buFont typeface="Play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    2. Организация предлагает доступную качественную  медицинскую помощь по полису ОМС, снижая нагрузку на государственные учреждения здравоохранения.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B4BD"/>
              </a:buClr>
              <a:buSzPts val="1200"/>
              <a:buFont typeface="Play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2;p7">
            <a:extLst>
              <a:ext uri="{FF2B5EF4-FFF2-40B4-BE49-F238E27FC236}">
                <a16:creationId xmlns:a16="http://schemas.microsoft.com/office/drawing/2014/main" id="{1EC0C008-6497-C777-2100-F9DE2E39495C}"/>
              </a:ext>
            </a:extLst>
          </p:cNvPr>
          <p:cNvSpPr/>
          <p:nvPr/>
        </p:nvSpPr>
        <p:spPr>
          <a:xfrm>
            <a:off x="400513" y="1538287"/>
            <a:ext cx="3655799" cy="4403724"/>
          </a:xfrm>
          <a:prstGeom prst="roundRect">
            <a:avLst>
              <a:gd name="adj" fmla="val 747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384;p7">
            <a:extLst>
              <a:ext uri="{FF2B5EF4-FFF2-40B4-BE49-F238E27FC236}">
                <a16:creationId xmlns:a16="http://schemas.microsoft.com/office/drawing/2014/main" id="{626291B4-9C25-82C6-8D8F-E4EB2FF2F673}"/>
              </a:ext>
            </a:extLst>
          </p:cNvPr>
          <p:cNvSpPr txBox="1"/>
          <p:nvPr/>
        </p:nvSpPr>
        <p:spPr>
          <a:xfrm>
            <a:off x="659219" y="1553478"/>
            <a:ext cx="3130258" cy="45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33F48"/>
              </a:buClr>
              <a:buSzPts val="1600"/>
              <a:buFont typeface="Play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Миссия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Google Shape;385;p7">
            <a:extLst>
              <a:ext uri="{FF2B5EF4-FFF2-40B4-BE49-F238E27FC236}">
                <a16:creationId xmlns:a16="http://schemas.microsoft.com/office/drawing/2014/main" id="{66994953-2AE1-7ED4-5592-726566D980DE}"/>
              </a:ext>
            </a:extLst>
          </p:cNvPr>
          <p:cNvSpPr txBox="1"/>
          <p:nvPr/>
        </p:nvSpPr>
        <p:spPr>
          <a:xfrm>
            <a:off x="544130" y="1940279"/>
            <a:ext cx="3379284" cy="3780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E86"/>
              </a:buClr>
              <a:buSzPts val="1400"/>
              <a:buFont typeface="Play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6E6E86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Оказание качественной медицинской помощи населению.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E6E86"/>
              </a:buClr>
              <a:buSzPts val="1400"/>
              <a:buFont typeface="Play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6E6E86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Сохранение жизни и здоровья населению Липецка и Липецкой области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6E6E86"/>
              </a:solidFill>
              <a:effectLst/>
              <a:uLnTx/>
              <a:uFillTx/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" name="Google Shape;296;p2">
            <a:extLst>
              <a:ext uri="{FF2B5EF4-FFF2-40B4-BE49-F238E27FC236}">
                <a16:creationId xmlns:a16="http://schemas.microsoft.com/office/drawing/2014/main" id="{D1E18762-AA47-3126-051E-CD32EC21FED4}"/>
              </a:ext>
            </a:extLst>
          </p:cNvPr>
          <p:cNvSpPr txBox="1"/>
          <p:nvPr/>
        </p:nvSpPr>
        <p:spPr>
          <a:xfrm>
            <a:off x="5246058" y="4374234"/>
            <a:ext cx="3993677" cy="34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375" tIns="25375" rIns="25375" bIns="25375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Rubik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 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" name="Google Shape;296;p2">
            <a:extLst>
              <a:ext uri="{FF2B5EF4-FFF2-40B4-BE49-F238E27FC236}">
                <a16:creationId xmlns:a16="http://schemas.microsoft.com/office/drawing/2014/main" id="{D0C8EAA5-2A7A-8870-1E65-A542F68D736F}"/>
              </a:ext>
            </a:extLst>
          </p:cNvPr>
          <p:cNvSpPr txBox="1"/>
          <p:nvPr/>
        </p:nvSpPr>
        <p:spPr>
          <a:xfrm>
            <a:off x="5273375" y="5417764"/>
            <a:ext cx="3993677" cy="34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375" tIns="25375" rIns="25375" bIns="25375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Rubik"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Play"/>
                <a:ea typeface="Play"/>
                <a:cs typeface="Play"/>
                <a:sym typeface="Play"/>
              </a:rPr>
              <a:t>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DF644E-C956-555D-F875-793EB7F0E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216" y="45919"/>
            <a:ext cx="1949793" cy="12299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BFFE36D-6CC1-D2FA-77D9-B8C17ACE7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13" y="3775512"/>
            <a:ext cx="3655800" cy="2434763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2"/>
          <p:cNvSpPr txBox="1">
            <a:spLocks noGrp="1"/>
          </p:cNvSpPr>
          <p:nvPr>
            <p:ph type="title"/>
          </p:nvPr>
        </p:nvSpPr>
        <p:spPr>
          <a:xfrm>
            <a:off x="2996563" y="181772"/>
            <a:ext cx="919543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lay"/>
              <a:buNone/>
            </a:pPr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>Результаты</a:t>
            </a:r>
            <a:endParaRPr lang="ru-RU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95" name="Google Shape;495;p12"/>
          <p:cNvSpPr/>
          <p:nvPr/>
        </p:nvSpPr>
        <p:spPr>
          <a:xfrm>
            <a:off x="9374281" y="5527503"/>
            <a:ext cx="2743200" cy="1206500"/>
          </a:xfrm>
          <a:prstGeom prst="roundRect">
            <a:avLst>
              <a:gd name="adj" fmla="val 7472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9A2F51A-D360-3646-76E1-2A2C041621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41"/>
          <a:stretch/>
        </p:blipFill>
        <p:spPr bwMode="auto">
          <a:xfrm>
            <a:off x="0" y="0"/>
            <a:ext cx="28269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B9527E-6387-F192-43B1-574994FFE4E6}"/>
              </a:ext>
            </a:extLst>
          </p:cNvPr>
          <p:cNvSpPr txBox="1"/>
          <p:nvPr/>
        </p:nvSpPr>
        <p:spPr>
          <a:xfrm>
            <a:off x="3144931" y="1332012"/>
            <a:ext cx="7600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 Социальный грант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722B3A-0326-A5B3-F66D-30324FC5D7CB}"/>
              </a:ext>
            </a:extLst>
          </p:cNvPr>
          <p:cNvSpPr txBox="1"/>
          <p:nvPr/>
        </p:nvSpPr>
        <p:spPr>
          <a:xfrm>
            <a:off x="3144929" y="1840478"/>
            <a:ext cx="7600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 Грант конкурса «Вектор добра»</a:t>
            </a:r>
          </a:p>
        </p:txBody>
      </p:sp>
      <p:sp>
        <p:nvSpPr>
          <p:cNvPr id="11" name="Google Shape;498;p12">
            <a:extLst>
              <a:ext uri="{FF2B5EF4-FFF2-40B4-BE49-F238E27FC236}">
                <a16:creationId xmlns:a16="http://schemas.microsoft.com/office/drawing/2014/main" id="{7FED7A24-EA69-4D01-AF4B-6B99232C3F0D}"/>
              </a:ext>
            </a:extLst>
          </p:cNvPr>
          <p:cNvSpPr txBox="1"/>
          <p:nvPr/>
        </p:nvSpPr>
        <p:spPr>
          <a:xfrm>
            <a:off x="3144930" y="922983"/>
            <a:ext cx="5110069" cy="409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BA72"/>
              </a:buClr>
              <a:buSzPts val="1600"/>
              <a:buFont typeface="Play"/>
              <a:buNone/>
            </a:pPr>
            <a:r>
              <a:rPr lang="ru-RU" b="1" dirty="0">
                <a:solidFill>
                  <a:schemeClr val="dk1"/>
                </a:solidFill>
                <a:latin typeface="Play"/>
                <a:sym typeface="Play"/>
              </a:rPr>
              <a:t> Грантовая и финансовая поддержка</a:t>
            </a:r>
            <a:endParaRPr sz="1600" dirty="0"/>
          </a:p>
        </p:txBody>
      </p:sp>
      <p:sp>
        <p:nvSpPr>
          <p:cNvPr id="12" name="Google Shape;498;p12">
            <a:extLst>
              <a:ext uri="{FF2B5EF4-FFF2-40B4-BE49-F238E27FC236}">
                <a16:creationId xmlns:a16="http://schemas.microsoft.com/office/drawing/2014/main" id="{52B2A1B9-B28B-C662-E951-1BDA8B79384F}"/>
              </a:ext>
            </a:extLst>
          </p:cNvPr>
          <p:cNvSpPr txBox="1"/>
          <p:nvPr/>
        </p:nvSpPr>
        <p:spPr>
          <a:xfrm>
            <a:off x="3144929" y="3945196"/>
            <a:ext cx="7408771" cy="734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BA72"/>
              </a:buClr>
              <a:buSzPts val="1600"/>
              <a:buFont typeface="Play"/>
              <a:buNone/>
            </a:pPr>
            <a:r>
              <a:rPr lang="ru-RU" b="1" dirty="0">
                <a:solidFill>
                  <a:schemeClr val="dk1"/>
                </a:solidFill>
                <a:latin typeface="Play"/>
                <a:sym typeface="Play"/>
              </a:rPr>
              <a:t>  Что приобретено:</a:t>
            </a:r>
            <a:endParaRPr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31BF97-5CCD-EDC3-1A94-64838D01E184}"/>
              </a:ext>
            </a:extLst>
          </p:cNvPr>
          <p:cNvSpPr txBox="1"/>
          <p:nvPr/>
        </p:nvSpPr>
        <p:spPr>
          <a:xfrm>
            <a:off x="3144929" y="4525365"/>
            <a:ext cx="7600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Оборудование в автомобили СМП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EEFE01-63A0-2976-E04B-06C7D7C40B0D}"/>
              </a:ext>
            </a:extLst>
          </p:cNvPr>
          <p:cNvSpPr txBox="1"/>
          <p:nvPr/>
        </p:nvSpPr>
        <p:spPr>
          <a:xfrm>
            <a:off x="3144929" y="5017522"/>
            <a:ext cx="7600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Медицинское оборудование для физиотерапии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D940314-8844-6A03-A119-100FD8016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16" y="5499495"/>
            <a:ext cx="1949793" cy="122995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8781362-611F-9207-9E69-229AA0B3427F}"/>
              </a:ext>
            </a:extLst>
          </p:cNvPr>
          <p:cNvSpPr txBox="1"/>
          <p:nvPr/>
        </p:nvSpPr>
        <p:spPr>
          <a:xfrm>
            <a:off x="3144929" y="5525988"/>
            <a:ext cx="7600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Автомобили СМП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631F10-0991-7B60-33D1-3160B2AB040F}"/>
              </a:ext>
            </a:extLst>
          </p:cNvPr>
          <p:cNvSpPr txBox="1"/>
          <p:nvPr/>
        </p:nvSpPr>
        <p:spPr>
          <a:xfrm>
            <a:off x="3156358" y="2273730"/>
            <a:ext cx="9093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 Займы для социальных предприятий  от МКК «Липецкий областной фонд поддержки МСП  </a:t>
            </a:r>
          </a:p>
        </p:txBody>
      </p:sp>
    </p:spTree>
    <p:extLst>
      <p:ext uri="{BB962C8B-B14F-4D97-AF65-F5344CB8AC3E}">
        <p14:creationId xmlns:p14="http://schemas.microsoft.com/office/powerpoint/2010/main" val="2473212849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2"/>
          <p:cNvSpPr txBox="1">
            <a:spLocks noGrp="1"/>
          </p:cNvSpPr>
          <p:nvPr>
            <p:ph type="title"/>
          </p:nvPr>
        </p:nvSpPr>
        <p:spPr>
          <a:xfrm>
            <a:off x="3067319" y="191702"/>
            <a:ext cx="6847661" cy="88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Play"/>
              <a:buNone/>
            </a:pPr>
            <a:r>
              <a:rPr lang="ru-RU" sz="5600" dirty="0">
                <a:solidFill>
                  <a:schemeClr val="accent6">
                    <a:lumMod val="75000"/>
                  </a:schemeClr>
                </a:solidFill>
              </a:rPr>
              <a:t>Ресурсы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95" name="Google Shape;495;p12"/>
          <p:cNvSpPr/>
          <p:nvPr/>
        </p:nvSpPr>
        <p:spPr>
          <a:xfrm>
            <a:off x="9374281" y="5527503"/>
            <a:ext cx="2743200" cy="1206500"/>
          </a:xfrm>
          <a:prstGeom prst="roundRect">
            <a:avLst>
              <a:gd name="adj" fmla="val 7472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2"/>
          <p:cNvSpPr txBox="1"/>
          <p:nvPr/>
        </p:nvSpPr>
        <p:spPr>
          <a:xfrm>
            <a:off x="1071560" y="5931911"/>
            <a:ext cx="10048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48"/>
              </a:buClr>
              <a:buSzPts val="800"/>
              <a:buFont typeface="Inter-Regular"/>
              <a:buNone/>
            </a:pPr>
            <a:fld id="{00000000-1234-1234-1234-123412341234}" type="slidenum">
              <a:rPr lang="ru-RU" sz="800" b="0" i="0" u="none" strike="noStrike" cap="none">
                <a:solidFill>
                  <a:srgbClr val="333F48"/>
                </a:solidFill>
                <a:latin typeface="Inter-Regular"/>
                <a:ea typeface="Inter-Regular"/>
                <a:cs typeface="Inter-Regular"/>
                <a:sym typeface="Inter-Regular"/>
              </a:rPr>
              <a:t>3</a:t>
            </a:fld>
            <a:endParaRPr sz="800" b="0" i="0" u="none" strike="noStrike" cap="none">
              <a:solidFill>
                <a:srgbClr val="333F48"/>
              </a:solidFill>
              <a:latin typeface="Inter-Regular"/>
              <a:ea typeface="Inter-Regular"/>
              <a:cs typeface="Inter-Regular"/>
              <a:sym typeface="Inter-Regular"/>
            </a:endParaRPr>
          </a:p>
        </p:txBody>
      </p:sp>
      <p:sp>
        <p:nvSpPr>
          <p:cNvPr id="498" name="Google Shape;498;p12"/>
          <p:cNvSpPr txBox="1"/>
          <p:nvPr/>
        </p:nvSpPr>
        <p:spPr>
          <a:xfrm>
            <a:off x="3487700" y="1326819"/>
            <a:ext cx="3511178" cy="317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BA72"/>
              </a:buClr>
              <a:buSzPts val="1600"/>
              <a:buFont typeface="Play"/>
              <a:buNone/>
            </a:pPr>
            <a:endParaRPr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9A2F51A-D360-3646-76E1-2A2C041621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41"/>
          <a:stretch/>
        </p:blipFill>
        <p:spPr bwMode="auto">
          <a:xfrm>
            <a:off x="0" y="0"/>
            <a:ext cx="28269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B8BFB4-1303-3832-36B7-DE3A55ACA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816" y="5499495"/>
            <a:ext cx="1949793" cy="12299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0F8490-D55A-7808-50DE-FEF561A642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180" y="265189"/>
            <a:ext cx="4680942" cy="32858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E27F80-A4DA-E381-D6A6-C3B74760F2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950" y="3687777"/>
            <a:ext cx="4675172" cy="31136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84EB525-F71C-BBDA-A2C8-532649D534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13" y="3581143"/>
            <a:ext cx="2410074" cy="32134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5F11D02-0433-0D4D-581A-29B849D8DA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955" y="1081176"/>
            <a:ext cx="3548867" cy="2181666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124</Words>
  <Application>Microsoft Office PowerPoint</Application>
  <PresentationFormat>Широкоэкранный</PresentationFormat>
  <Paragraphs>28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Inter-Regular</vt:lpstr>
      <vt:lpstr>Play</vt:lpstr>
      <vt:lpstr>Rubik</vt:lpstr>
      <vt:lpstr>Тема Office</vt:lpstr>
      <vt:lpstr>1_Тема Office</vt:lpstr>
      <vt:lpstr>Презентация PowerPoint</vt:lpstr>
      <vt:lpstr>Результаты</vt:lpstr>
      <vt:lpstr>Ресурсы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Казакова</dc:creator>
  <cp:lastModifiedBy>Казакова</cp:lastModifiedBy>
  <cp:revision>2</cp:revision>
  <dcterms:created xsi:type="dcterms:W3CDTF">2026-09-11T07:59:54Z</dcterms:created>
  <dcterms:modified xsi:type="dcterms:W3CDTF">2026-09-11T08:22:44Z</dcterms:modified>
</cp:coreProperties>
</file>